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2"/>
  </p:notesMasterIdLst>
  <p:sldIdLst>
    <p:sldId id="870" r:id="rId5"/>
    <p:sldId id="874" r:id="rId6"/>
    <p:sldId id="875" r:id="rId7"/>
    <p:sldId id="876" r:id="rId8"/>
    <p:sldId id="877" r:id="rId9"/>
    <p:sldId id="878" r:id="rId10"/>
    <p:sldId id="879" r:id="rId11"/>
    <p:sldId id="880" r:id="rId12"/>
    <p:sldId id="881" r:id="rId13"/>
    <p:sldId id="882" r:id="rId14"/>
    <p:sldId id="883" r:id="rId15"/>
    <p:sldId id="884" r:id="rId16"/>
    <p:sldId id="886" r:id="rId17"/>
    <p:sldId id="885" r:id="rId18"/>
    <p:sldId id="887" r:id="rId19"/>
    <p:sldId id="888" r:id="rId20"/>
    <p:sldId id="889" r:id="rId21"/>
    <p:sldId id="890" r:id="rId22"/>
    <p:sldId id="891" r:id="rId23"/>
    <p:sldId id="892" r:id="rId24"/>
    <p:sldId id="893" r:id="rId25"/>
    <p:sldId id="894" r:id="rId26"/>
    <p:sldId id="895" r:id="rId27"/>
    <p:sldId id="896" r:id="rId28"/>
    <p:sldId id="897" r:id="rId29"/>
    <p:sldId id="898" r:id="rId30"/>
    <p:sldId id="899" r:id="rId31"/>
    <p:sldId id="900" r:id="rId32"/>
    <p:sldId id="901" r:id="rId33"/>
    <p:sldId id="902" r:id="rId34"/>
    <p:sldId id="903" r:id="rId35"/>
    <p:sldId id="904" r:id="rId36"/>
    <p:sldId id="905" r:id="rId37"/>
    <p:sldId id="906" r:id="rId38"/>
    <p:sldId id="907" r:id="rId39"/>
    <p:sldId id="908" r:id="rId40"/>
    <p:sldId id="909" r:id="rId41"/>
    <p:sldId id="910" r:id="rId42"/>
    <p:sldId id="911" r:id="rId43"/>
    <p:sldId id="912" r:id="rId44"/>
    <p:sldId id="913" r:id="rId45"/>
    <p:sldId id="914" r:id="rId46"/>
    <p:sldId id="915" r:id="rId47"/>
    <p:sldId id="916" r:id="rId48"/>
    <p:sldId id="917" r:id="rId49"/>
    <p:sldId id="918" r:id="rId50"/>
    <p:sldId id="919" r:id="rId51"/>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43B75A66-9E91-4DD9-B746-828A96ED2253}">
          <p14:sldIdLst>
            <p14:sldId id="870"/>
            <p14:sldId id="874"/>
            <p14:sldId id="875"/>
            <p14:sldId id="876"/>
            <p14:sldId id="877"/>
            <p14:sldId id="878"/>
            <p14:sldId id="879"/>
            <p14:sldId id="880"/>
            <p14:sldId id="881"/>
            <p14:sldId id="882"/>
            <p14:sldId id="883"/>
            <p14:sldId id="884"/>
            <p14:sldId id="886"/>
            <p14:sldId id="885"/>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F26A0E"/>
    <a:srgbClr val="F1A00F"/>
    <a:srgbClr val="404040"/>
    <a:srgbClr val="1C1C1C"/>
    <a:srgbClr val="DEDEDE"/>
    <a:srgbClr val="66FFCC"/>
    <a:srgbClr val="3DF5A2"/>
    <a:srgbClr val="00FFFF"/>
    <a:srgbClr val="00FF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4" d="100"/>
          <a:sy n="84" d="100"/>
        </p:scale>
        <p:origin x="780"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1907D6-C265-42A1-AB9F-2B7B3C55AC2B}" type="doc">
      <dgm:prSet loTypeId="urn:microsoft.com/office/officeart/2005/8/layout/hProcess9" loCatId="process" qsTypeId="urn:microsoft.com/office/officeart/2005/8/quickstyle/simple1" qsCatId="simple" csTypeId="urn:microsoft.com/office/officeart/2005/8/colors/accent1_2" csCatId="accent1" phldr="1"/>
      <dgm:spPr/>
    </dgm:pt>
    <dgm:pt modelId="{7174F2B9-C3E3-4995-8832-AD09D2660A2F}">
      <dgm:prSet phldrT="[Text]"/>
      <dgm:spPr/>
      <dgm:t>
        <a:bodyPr/>
        <a:lstStyle/>
        <a:p>
          <a:r>
            <a:rPr lang="en-US" dirty="0">
              <a:ln w="0"/>
              <a:solidFill>
                <a:schemeClr val="bg1"/>
              </a:solidFill>
              <a:effectLst>
                <a:outerShdw blurRad="38100" dist="19050" dir="2700000" algn="tl" rotWithShape="0">
                  <a:schemeClr val="dk1">
                    <a:alpha val="40000"/>
                  </a:schemeClr>
                </a:outerShdw>
              </a:effectLst>
            </a:rPr>
            <a:t>Training data are collected and annotated</a:t>
          </a:r>
          <a:endParaRPr lang="en-MY" dirty="0">
            <a:solidFill>
              <a:schemeClr val="bg1"/>
            </a:solidFill>
          </a:endParaRPr>
        </a:p>
      </dgm:t>
    </dgm:pt>
    <dgm:pt modelId="{4834307D-6CAF-4B82-966A-9376A19ED97F}" type="parTrans" cxnId="{C2348DC1-895B-49B8-BCA3-8189EA2A573D}">
      <dgm:prSet/>
      <dgm:spPr/>
      <dgm:t>
        <a:bodyPr/>
        <a:lstStyle/>
        <a:p>
          <a:endParaRPr lang="en-MY"/>
        </a:p>
      </dgm:t>
    </dgm:pt>
    <dgm:pt modelId="{FB97999C-CA7A-4A9E-989F-CCC69A3054DD}" type="sibTrans" cxnId="{C2348DC1-895B-49B8-BCA3-8189EA2A573D}">
      <dgm:prSet/>
      <dgm:spPr/>
      <dgm:t>
        <a:bodyPr/>
        <a:lstStyle/>
        <a:p>
          <a:endParaRPr lang="en-MY"/>
        </a:p>
      </dgm:t>
    </dgm:pt>
    <dgm:pt modelId="{05246C77-E093-4A1A-BFBF-1AEC7FE4BC0D}">
      <dgm:prSet phldrT="[Text]"/>
      <dgm:spPr/>
      <dgm:t>
        <a:bodyPr/>
        <a:lstStyle/>
        <a:p>
          <a:r>
            <a:rPr lang="en-US" dirty="0"/>
            <a:t>Model is Trained</a:t>
          </a:r>
          <a:endParaRPr lang="en-MY" dirty="0"/>
        </a:p>
      </dgm:t>
    </dgm:pt>
    <dgm:pt modelId="{332C7E19-CCC1-4228-A936-A8ABE8A44654}" type="parTrans" cxnId="{415EA20D-A958-4E97-A837-1F679CCC138A}">
      <dgm:prSet/>
      <dgm:spPr/>
      <dgm:t>
        <a:bodyPr/>
        <a:lstStyle/>
        <a:p>
          <a:endParaRPr lang="en-MY"/>
        </a:p>
      </dgm:t>
    </dgm:pt>
    <dgm:pt modelId="{1760AC61-E3D0-4031-8F54-B69E24AD26B3}" type="sibTrans" cxnId="{415EA20D-A958-4E97-A837-1F679CCC138A}">
      <dgm:prSet/>
      <dgm:spPr/>
      <dgm:t>
        <a:bodyPr/>
        <a:lstStyle/>
        <a:p>
          <a:endParaRPr lang="en-MY"/>
        </a:p>
      </dgm:t>
    </dgm:pt>
    <dgm:pt modelId="{094A5767-4A89-4D05-A98F-559E4399CE7C}">
      <dgm:prSet phldrT="[Text]"/>
      <dgm:spPr/>
      <dgm:t>
        <a:bodyPr/>
        <a:lstStyle/>
        <a:p>
          <a:r>
            <a:rPr lang="en-US" dirty="0"/>
            <a:t>Interpretation</a:t>
          </a:r>
          <a:endParaRPr lang="en-MY" dirty="0"/>
        </a:p>
      </dgm:t>
    </dgm:pt>
    <dgm:pt modelId="{F198B0CB-36AB-4B38-A146-8FF65D697102}" type="parTrans" cxnId="{658BB7C6-3FEC-4CE4-A94C-6D307E4B7669}">
      <dgm:prSet/>
      <dgm:spPr/>
      <dgm:t>
        <a:bodyPr/>
        <a:lstStyle/>
        <a:p>
          <a:endParaRPr lang="en-MY"/>
        </a:p>
      </dgm:t>
    </dgm:pt>
    <dgm:pt modelId="{2387774E-0EB7-4FDE-8C27-1E4565A4B0AB}" type="sibTrans" cxnId="{658BB7C6-3FEC-4CE4-A94C-6D307E4B7669}">
      <dgm:prSet/>
      <dgm:spPr/>
      <dgm:t>
        <a:bodyPr/>
        <a:lstStyle/>
        <a:p>
          <a:endParaRPr lang="en-MY"/>
        </a:p>
      </dgm:t>
    </dgm:pt>
    <dgm:pt modelId="{DA97A1CE-420F-46AF-97F7-AEA001DFE695}" type="pres">
      <dgm:prSet presAssocID="{EC1907D6-C265-42A1-AB9F-2B7B3C55AC2B}" presName="CompostProcess" presStyleCnt="0">
        <dgm:presLayoutVars>
          <dgm:dir/>
          <dgm:resizeHandles val="exact"/>
        </dgm:presLayoutVars>
      </dgm:prSet>
      <dgm:spPr/>
    </dgm:pt>
    <dgm:pt modelId="{B172DC4D-6A24-481B-81D7-92226D06AFAF}" type="pres">
      <dgm:prSet presAssocID="{EC1907D6-C265-42A1-AB9F-2B7B3C55AC2B}" presName="arrow" presStyleLbl="bgShp" presStyleIdx="0" presStyleCnt="1"/>
      <dgm:spPr/>
    </dgm:pt>
    <dgm:pt modelId="{D0A8D7ED-0695-40A4-ADDF-1CC202ED260C}" type="pres">
      <dgm:prSet presAssocID="{EC1907D6-C265-42A1-AB9F-2B7B3C55AC2B}" presName="linearProcess" presStyleCnt="0"/>
      <dgm:spPr/>
    </dgm:pt>
    <dgm:pt modelId="{BCF24FB8-DC2E-4794-8E87-86D2636FAA4F}" type="pres">
      <dgm:prSet presAssocID="{7174F2B9-C3E3-4995-8832-AD09D2660A2F}" presName="textNode" presStyleLbl="node1" presStyleIdx="0" presStyleCnt="3">
        <dgm:presLayoutVars>
          <dgm:bulletEnabled val="1"/>
        </dgm:presLayoutVars>
      </dgm:prSet>
      <dgm:spPr/>
    </dgm:pt>
    <dgm:pt modelId="{BEBCFB93-3869-4214-970C-B14D952C475B}" type="pres">
      <dgm:prSet presAssocID="{FB97999C-CA7A-4A9E-989F-CCC69A3054DD}" presName="sibTrans" presStyleCnt="0"/>
      <dgm:spPr/>
    </dgm:pt>
    <dgm:pt modelId="{88F27042-97E8-494E-B786-99A709318622}" type="pres">
      <dgm:prSet presAssocID="{05246C77-E093-4A1A-BFBF-1AEC7FE4BC0D}" presName="textNode" presStyleLbl="node1" presStyleIdx="1" presStyleCnt="3">
        <dgm:presLayoutVars>
          <dgm:bulletEnabled val="1"/>
        </dgm:presLayoutVars>
      </dgm:prSet>
      <dgm:spPr/>
    </dgm:pt>
    <dgm:pt modelId="{672899F0-8C0B-4793-A77B-E0C9DC765F0D}" type="pres">
      <dgm:prSet presAssocID="{1760AC61-E3D0-4031-8F54-B69E24AD26B3}" presName="sibTrans" presStyleCnt="0"/>
      <dgm:spPr/>
    </dgm:pt>
    <dgm:pt modelId="{297E2FF3-F201-4754-BD5C-0F6FBCA570AE}" type="pres">
      <dgm:prSet presAssocID="{094A5767-4A89-4D05-A98F-559E4399CE7C}" presName="textNode" presStyleLbl="node1" presStyleIdx="2" presStyleCnt="3">
        <dgm:presLayoutVars>
          <dgm:bulletEnabled val="1"/>
        </dgm:presLayoutVars>
      </dgm:prSet>
      <dgm:spPr/>
    </dgm:pt>
  </dgm:ptLst>
  <dgm:cxnLst>
    <dgm:cxn modelId="{5EA38B09-F10D-44FE-917C-B468A500E3E8}" type="presOf" srcId="{7174F2B9-C3E3-4995-8832-AD09D2660A2F}" destId="{BCF24FB8-DC2E-4794-8E87-86D2636FAA4F}" srcOrd="0" destOrd="0" presId="urn:microsoft.com/office/officeart/2005/8/layout/hProcess9"/>
    <dgm:cxn modelId="{415EA20D-A958-4E97-A837-1F679CCC138A}" srcId="{EC1907D6-C265-42A1-AB9F-2B7B3C55AC2B}" destId="{05246C77-E093-4A1A-BFBF-1AEC7FE4BC0D}" srcOrd="1" destOrd="0" parTransId="{332C7E19-CCC1-4228-A936-A8ABE8A44654}" sibTransId="{1760AC61-E3D0-4031-8F54-B69E24AD26B3}"/>
    <dgm:cxn modelId="{35178A27-2357-4FA5-92D4-9072B9322974}" type="presOf" srcId="{094A5767-4A89-4D05-A98F-559E4399CE7C}" destId="{297E2FF3-F201-4754-BD5C-0F6FBCA570AE}" srcOrd="0" destOrd="0" presId="urn:microsoft.com/office/officeart/2005/8/layout/hProcess9"/>
    <dgm:cxn modelId="{C8C36B3F-F84E-4346-AEFA-1673A4B399D2}" type="presOf" srcId="{EC1907D6-C265-42A1-AB9F-2B7B3C55AC2B}" destId="{DA97A1CE-420F-46AF-97F7-AEA001DFE695}" srcOrd="0" destOrd="0" presId="urn:microsoft.com/office/officeart/2005/8/layout/hProcess9"/>
    <dgm:cxn modelId="{95C0AB4A-E30A-432A-B23B-DFDDB17BD46B}" type="presOf" srcId="{05246C77-E093-4A1A-BFBF-1AEC7FE4BC0D}" destId="{88F27042-97E8-494E-B786-99A709318622}" srcOrd="0" destOrd="0" presId="urn:microsoft.com/office/officeart/2005/8/layout/hProcess9"/>
    <dgm:cxn modelId="{C2348DC1-895B-49B8-BCA3-8189EA2A573D}" srcId="{EC1907D6-C265-42A1-AB9F-2B7B3C55AC2B}" destId="{7174F2B9-C3E3-4995-8832-AD09D2660A2F}" srcOrd="0" destOrd="0" parTransId="{4834307D-6CAF-4B82-966A-9376A19ED97F}" sibTransId="{FB97999C-CA7A-4A9E-989F-CCC69A3054DD}"/>
    <dgm:cxn modelId="{658BB7C6-3FEC-4CE4-A94C-6D307E4B7669}" srcId="{EC1907D6-C265-42A1-AB9F-2B7B3C55AC2B}" destId="{094A5767-4A89-4D05-A98F-559E4399CE7C}" srcOrd="2" destOrd="0" parTransId="{F198B0CB-36AB-4B38-A146-8FF65D697102}" sibTransId="{2387774E-0EB7-4FDE-8C27-1E4565A4B0AB}"/>
    <dgm:cxn modelId="{80CECA0C-7858-406E-B245-1ACAAEE35FE5}" type="presParOf" srcId="{DA97A1CE-420F-46AF-97F7-AEA001DFE695}" destId="{B172DC4D-6A24-481B-81D7-92226D06AFAF}" srcOrd="0" destOrd="0" presId="urn:microsoft.com/office/officeart/2005/8/layout/hProcess9"/>
    <dgm:cxn modelId="{7AEAF377-C815-4ADD-B5FC-D02EA6EAF847}" type="presParOf" srcId="{DA97A1CE-420F-46AF-97F7-AEA001DFE695}" destId="{D0A8D7ED-0695-40A4-ADDF-1CC202ED260C}" srcOrd="1" destOrd="0" presId="urn:microsoft.com/office/officeart/2005/8/layout/hProcess9"/>
    <dgm:cxn modelId="{CBB35FE7-98FB-4D6B-92FF-F20E716996DA}" type="presParOf" srcId="{D0A8D7ED-0695-40A4-ADDF-1CC202ED260C}" destId="{BCF24FB8-DC2E-4794-8E87-86D2636FAA4F}" srcOrd="0" destOrd="0" presId="urn:microsoft.com/office/officeart/2005/8/layout/hProcess9"/>
    <dgm:cxn modelId="{256E5BF5-AD7B-4095-BB3D-40B66BD7785A}" type="presParOf" srcId="{D0A8D7ED-0695-40A4-ADDF-1CC202ED260C}" destId="{BEBCFB93-3869-4214-970C-B14D952C475B}" srcOrd="1" destOrd="0" presId="urn:microsoft.com/office/officeart/2005/8/layout/hProcess9"/>
    <dgm:cxn modelId="{ED8AA1EC-1AE5-4649-B70C-25D1385452FA}" type="presParOf" srcId="{D0A8D7ED-0695-40A4-ADDF-1CC202ED260C}" destId="{88F27042-97E8-494E-B786-99A709318622}" srcOrd="2" destOrd="0" presId="urn:microsoft.com/office/officeart/2005/8/layout/hProcess9"/>
    <dgm:cxn modelId="{935B55C2-EF37-441C-8D6E-9EA347EE2813}" type="presParOf" srcId="{D0A8D7ED-0695-40A4-ADDF-1CC202ED260C}" destId="{672899F0-8C0B-4793-A77B-E0C9DC765F0D}" srcOrd="3" destOrd="0" presId="urn:microsoft.com/office/officeart/2005/8/layout/hProcess9"/>
    <dgm:cxn modelId="{47073D82-D205-43E6-8FEF-07C0461A4508}" type="presParOf" srcId="{D0A8D7ED-0695-40A4-ADDF-1CC202ED260C}" destId="{297E2FF3-F201-4754-BD5C-0F6FBCA570A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2DC4D-6A24-481B-81D7-92226D06AFAF}">
      <dsp:nvSpPr>
        <dsp:cNvPr id="0" name=""/>
        <dsp:cNvSpPr/>
      </dsp:nvSpPr>
      <dsp:spPr>
        <a:xfrm>
          <a:off x="591502" y="0"/>
          <a:ext cx="6703695" cy="326350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F24FB8-DC2E-4794-8E87-86D2636FAA4F}">
      <dsp:nvSpPr>
        <dsp:cNvPr id="0" name=""/>
        <dsp:cNvSpPr/>
      </dsp:nvSpPr>
      <dsp:spPr>
        <a:xfrm>
          <a:off x="267254" y="979051"/>
          <a:ext cx="2366010" cy="13054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n w="0"/>
              <a:solidFill>
                <a:schemeClr val="bg1"/>
              </a:solidFill>
              <a:effectLst>
                <a:outerShdw blurRad="38100" dist="19050" dir="2700000" algn="tl" rotWithShape="0">
                  <a:schemeClr val="dk1">
                    <a:alpha val="40000"/>
                  </a:schemeClr>
                </a:outerShdw>
              </a:effectLst>
            </a:rPr>
            <a:t>Training data are collected and annotated</a:t>
          </a:r>
          <a:endParaRPr lang="en-MY" sz="2500" kern="1200" dirty="0">
            <a:solidFill>
              <a:schemeClr val="bg1"/>
            </a:solidFill>
          </a:endParaRPr>
        </a:p>
      </dsp:txBody>
      <dsp:txXfrm>
        <a:off x="330978" y="1042775"/>
        <a:ext cx="2238562" cy="1177953"/>
      </dsp:txXfrm>
    </dsp:sp>
    <dsp:sp modelId="{88F27042-97E8-494E-B786-99A709318622}">
      <dsp:nvSpPr>
        <dsp:cNvPr id="0" name=""/>
        <dsp:cNvSpPr/>
      </dsp:nvSpPr>
      <dsp:spPr>
        <a:xfrm>
          <a:off x="2760344" y="979051"/>
          <a:ext cx="2366010" cy="13054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Model is Trained</a:t>
          </a:r>
          <a:endParaRPr lang="en-MY" sz="2500" kern="1200" dirty="0"/>
        </a:p>
      </dsp:txBody>
      <dsp:txXfrm>
        <a:off x="2824068" y="1042775"/>
        <a:ext cx="2238562" cy="1177953"/>
      </dsp:txXfrm>
    </dsp:sp>
    <dsp:sp modelId="{297E2FF3-F201-4754-BD5C-0F6FBCA570AE}">
      <dsp:nvSpPr>
        <dsp:cNvPr id="0" name=""/>
        <dsp:cNvSpPr/>
      </dsp:nvSpPr>
      <dsp:spPr>
        <a:xfrm>
          <a:off x="5253435" y="979051"/>
          <a:ext cx="2366010" cy="13054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Interpretation</a:t>
          </a:r>
          <a:endParaRPr lang="en-MY" sz="2500" kern="1200" dirty="0"/>
        </a:p>
      </dsp:txBody>
      <dsp:txXfrm>
        <a:off x="5317159" y="1042775"/>
        <a:ext cx="2238562" cy="1177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06/04/2023</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a:solidFill>
                  <a:schemeClr val="bg1"/>
                </a:solidFill>
              </a:defRPr>
            </a:lvl1pPr>
          </a:lstStyle>
          <a:p>
            <a:r>
              <a:rPr lang="en-US" err="1"/>
              <a:t>Slidedeck</a:t>
            </a:r>
            <a:r>
              <a:rPr lang="en-US"/>
              <a:t>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solidFill>
                  <a:schemeClr val="bg1"/>
                </a:solidFill>
              </a:defRPr>
            </a:lvl1pPr>
          </a:lstStyle>
          <a:p>
            <a:pPr lvl="0"/>
            <a:r>
              <a:rPr lang="en-US"/>
              <a:t>Presenter name</a:t>
            </a:r>
            <a:endParaRPr lang="en-GB"/>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7564821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121374552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3048668"/>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Tree>
    <p:extLst>
      <p:ext uri="{BB962C8B-B14F-4D97-AF65-F5344CB8AC3E}">
        <p14:creationId xmlns:p14="http://schemas.microsoft.com/office/powerpoint/2010/main" val="55860936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304866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2600203034"/>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379326868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userDrawn="1">
          <p15:clr>
            <a:srgbClr val="FBAE40"/>
          </p15:clr>
        </p15:guide>
        <p15:guide id="7" pos="30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2241130733"/>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500" y="3123886"/>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992188"/>
            <a:ext cx="3060700" cy="1923283"/>
          </a:xfrm>
        </p:spPr>
        <p:txBody>
          <a:bodyPr/>
          <a:lstStyle>
            <a:lvl1pPr marL="0" indent="0">
              <a:buNone/>
              <a:defRPr b="0">
                <a:solidFill>
                  <a:schemeClr val="bg1"/>
                </a:solidFill>
              </a:defRPr>
            </a:lvl1pPr>
          </a:lstStyle>
          <a:p>
            <a:r>
              <a:rPr lang="en-GB"/>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992188"/>
            <a:ext cx="3060699" cy="1923283"/>
          </a:xfrm>
        </p:spPr>
        <p:txBody>
          <a:bodyPr/>
          <a:lstStyle>
            <a:lvl1pPr marL="0" indent="0">
              <a:buNone/>
              <a:defRPr b="0">
                <a:solidFill>
                  <a:schemeClr val="bg1"/>
                </a:solidFill>
              </a:defRPr>
            </a:lvl1pPr>
          </a:lstStyle>
          <a:p>
            <a:r>
              <a:rPr lang="en-GB"/>
              <a:t>Click icon to add picture</a:t>
            </a:r>
          </a:p>
        </p:txBody>
      </p: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3" y="3123886"/>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37934766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pos="680" userDrawn="1">
          <p15:clr>
            <a:srgbClr val="FBAE40"/>
          </p15:clr>
        </p15:guide>
        <p15:guide id="8" pos="3152" userDrawn="1">
          <p15:clr>
            <a:srgbClr val="FBAE40"/>
          </p15:clr>
        </p15:guide>
        <p15:guide id="9" pos="5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312388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992188"/>
            <a:ext cx="3060700" cy="1923283"/>
          </a:xfrm>
        </p:spPr>
        <p:txBody>
          <a:bodyPr/>
          <a:lstStyle>
            <a:lvl1pPr marL="0" indent="0">
              <a:buNone/>
              <a:defRPr b="0">
                <a:solidFill>
                  <a:schemeClr val="tx1"/>
                </a:solidFill>
              </a:defRPr>
            </a:lvl1pPr>
          </a:lstStyle>
          <a:p>
            <a:r>
              <a:rPr lang="en-GB"/>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992188"/>
            <a:ext cx="3060699" cy="1923283"/>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312388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tx1"/>
                </a:solidFill>
              </a:defRPr>
            </a:lvl1pPr>
          </a:lstStyle>
          <a:p>
            <a:pPr lvl="0"/>
            <a:r>
              <a:rPr lang="en-US"/>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243533805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301593543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8" pos="3674" userDrawn="1">
          <p15:clr>
            <a:srgbClr val="FBAE40"/>
          </p15:clr>
        </p15:guide>
        <p15:guide id="9" pos="3901" userDrawn="1">
          <p15:clr>
            <a:srgbClr val="FBAE40"/>
          </p15:clr>
        </p15:guide>
        <p15:guide id="10" pos="20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a:t>Click to add text</a:t>
            </a:r>
            <a:endParaRPr lang="en-GB"/>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5890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7" pos="2086" userDrawn="1">
          <p15:clr>
            <a:srgbClr val="FBAE40"/>
          </p15:clr>
        </p15:guide>
        <p15:guide id="8" pos="3674" userDrawn="1">
          <p15:clr>
            <a:srgbClr val="FBAE40"/>
          </p15:clr>
        </p15:guide>
        <p15:guide id="9" pos="39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62797322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err="1"/>
              <a:t>Slidedeck</a:t>
            </a:r>
            <a:r>
              <a:rPr lang="en-US"/>
              <a:t> title</a:t>
            </a:r>
            <a:endParaRPr lang="en-GB"/>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lvl1pPr>
          </a:lstStyle>
          <a:p>
            <a:pPr lvl="0"/>
            <a:r>
              <a:rPr lang="en-US"/>
              <a:t>Presenter name</a:t>
            </a:r>
            <a:endParaRPr lang="en-GB"/>
          </a:p>
        </p:txBody>
      </p:sp>
    </p:spTree>
    <p:extLst>
      <p:ext uri="{BB962C8B-B14F-4D97-AF65-F5344CB8AC3E}">
        <p14:creationId xmlns:p14="http://schemas.microsoft.com/office/powerpoint/2010/main" val="194038573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10033615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21245955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a:t>Click to add text</a:t>
            </a:r>
          </a:p>
        </p:txBody>
      </p:sp>
    </p:spTree>
    <p:extLst>
      <p:ext uri="{BB962C8B-B14F-4D97-AF65-F5344CB8AC3E}">
        <p14:creationId xmlns:p14="http://schemas.microsoft.com/office/powerpoint/2010/main" val="202071965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82341208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orient="horz" pos="1620" userDrawn="1">
          <p15:clr>
            <a:srgbClr val="FBAE40"/>
          </p15:clr>
        </p15:guide>
        <p15:guide id="8" pos="3152" userDrawn="1">
          <p15:clr>
            <a:srgbClr val="FBAE40"/>
          </p15:clr>
        </p15:guide>
        <p15:guide id="9" pos="1156" userDrawn="1">
          <p15:clr>
            <a:srgbClr val="FBAE40"/>
          </p15:clr>
        </p15:guide>
        <p15:guide id="10" pos="46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2576334"/>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2623816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userDrawn="1">
          <p15:clr>
            <a:srgbClr val="FBAE40"/>
          </p15:clr>
        </p15:guide>
        <p15:guide id="7" orient="horz" pos="1620" userDrawn="1">
          <p15:clr>
            <a:srgbClr val="FBAE40"/>
          </p15:clr>
        </p15:guide>
        <p15:guide id="8" pos="2608" userDrawn="1">
          <p15:clr>
            <a:srgbClr val="FBAE40"/>
          </p15:clr>
        </p15:guide>
        <p15:guide id="9" pos="3152" userDrawn="1">
          <p15:clr>
            <a:srgbClr val="FBAE40"/>
          </p15:clr>
        </p15:guide>
        <p15:guide id="10" pos="46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89734199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422923990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424853281"/>
      </p:ext>
    </p:extLst>
  </p:cSld>
  <p:clrMapOvr>
    <a:masterClrMapping/>
  </p:clrMapOvr>
  <p:extLst>
    <p:ext uri="{DCECCB84-F9BA-43D5-87BE-67443E8EF086}">
      <p15:sldGuideLst xmlns:p15="http://schemas.microsoft.com/office/powerpoint/2012/main">
        <p15:guide id="2" pos="272">
          <p15:clr>
            <a:srgbClr val="FBAE40"/>
          </p15:clr>
        </p15:guide>
        <p15:guide id="3" orient="horz" pos="1620" userDrawn="1">
          <p15:clr>
            <a:srgbClr val="FBAE40"/>
          </p15:clr>
        </p15:guide>
        <p15:guide id="4" orient="horz" pos="259">
          <p15:clr>
            <a:srgbClr val="FBAE40"/>
          </p15:clr>
        </p15:guide>
        <p15:guide id="5" pos="5488">
          <p15:clr>
            <a:srgbClr val="FBAE40"/>
          </p15:clr>
        </p15:guide>
        <p15:guide id="7" orient="horz" pos="2981" userDrawn="1">
          <p15:clr>
            <a:srgbClr val="FBAE40"/>
          </p15:clr>
        </p15:guide>
        <p15:guide id="8" pos="1723" userDrawn="1">
          <p15:clr>
            <a:srgbClr val="FBAE40"/>
          </p15:clr>
        </p15:guide>
        <p15:guide id="9" pos="2154" userDrawn="1">
          <p15:clr>
            <a:srgbClr val="FBAE40"/>
          </p15:clr>
        </p15:guide>
        <p15:guide id="10" pos="3606" userDrawn="1">
          <p15:clr>
            <a:srgbClr val="FBAE40"/>
          </p15:clr>
        </p15:guide>
        <p15:guide id="11" pos="403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09210634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53854448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userDrawn="1">
          <p15:clr>
            <a:srgbClr val="FBAE40"/>
          </p15:clr>
        </p15:guide>
        <p15:guide id="7" orient="horz" pos="1620">
          <p15:clr>
            <a:srgbClr val="FBAE40"/>
          </p15:clr>
        </p15:guide>
        <p15:guide id="8" pos="1723" userDrawn="1">
          <p15:clr>
            <a:srgbClr val="FBAE40"/>
          </p15:clr>
        </p15:guide>
        <p15:guide id="9" pos="2154" userDrawn="1">
          <p15:clr>
            <a:srgbClr val="FBAE40"/>
          </p15:clr>
        </p15:guide>
        <p15:guide id="10" pos="403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867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259681200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660460"/>
          </a:xfrm>
        </p:spPr>
        <p:txBody>
          <a:bodyPr/>
          <a:lstStyle>
            <a:lvl1pPr marL="0" indent="0">
              <a:buNone/>
              <a:defRPr>
                <a:solidFill>
                  <a:schemeClr val="bg1"/>
                </a:solidFill>
              </a:defRPr>
            </a:lvl1pPr>
          </a:lstStyle>
          <a:p>
            <a:r>
              <a:rPr lang="en-GB"/>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118086998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660460"/>
          </a:xfrm>
        </p:spPr>
        <p:txBody>
          <a:bodyPr/>
          <a:lstStyle>
            <a:lvl1pPr marL="0" indent="0">
              <a:buNone/>
              <a:defRPr/>
            </a:lvl1pPr>
          </a:lstStyle>
          <a:p>
            <a:r>
              <a:rPr lang="en-GB"/>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110534380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1"/>
            <a:ext cx="8280400" cy="701303"/>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People</a:t>
            </a:r>
          </a:p>
        </p:txBody>
      </p:sp>
      <p:sp>
        <p:nvSpPr>
          <p:cNvPr id="12" name="Text Placeholder 11">
            <a:extLst>
              <a:ext uri="{FF2B5EF4-FFF2-40B4-BE49-F238E27FC236}">
                <a16:creationId xmlns:a16="http://schemas.microsoft.com/office/drawing/2014/main" id="{2B46A236-957D-4887-92B6-C3508EBA752D}"/>
              </a:ext>
            </a:extLst>
          </p:cNvPr>
          <p:cNvSpPr>
            <a:spLocks noGrp="1"/>
          </p:cNvSpPr>
          <p:nvPr>
            <p:ph type="body" sz="quarter" idx="21" hasCustomPrompt="1"/>
          </p:nvPr>
        </p:nvSpPr>
        <p:spPr>
          <a:xfrm>
            <a:off x="2627933" y="3348539"/>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5" name="Text Placeholder 11">
            <a:extLst>
              <a:ext uri="{FF2B5EF4-FFF2-40B4-BE49-F238E27FC236}">
                <a16:creationId xmlns:a16="http://schemas.microsoft.com/office/drawing/2014/main" id="{7BB2F8B0-CCF9-4D70-8E8C-5DB5EDD30632}"/>
              </a:ext>
            </a:extLst>
          </p:cNvPr>
          <p:cNvSpPr>
            <a:spLocks noGrp="1"/>
          </p:cNvSpPr>
          <p:nvPr>
            <p:ph type="body" sz="quarter" idx="22" hasCustomPrompt="1"/>
          </p:nvPr>
        </p:nvSpPr>
        <p:spPr>
          <a:xfrm>
            <a:off x="4824066" y="3348539"/>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7" name="Text Placeholder 11">
            <a:extLst>
              <a:ext uri="{FF2B5EF4-FFF2-40B4-BE49-F238E27FC236}">
                <a16:creationId xmlns:a16="http://schemas.microsoft.com/office/drawing/2014/main" id="{5E3CB6D2-1B45-4D2F-8AFC-B6E91CA4C443}"/>
              </a:ext>
            </a:extLst>
          </p:cNvPr>
          <p:cNvSpPr>
            <a:spLocks noGrp="1"/>
          </p:cNvSpPr>
          <p:nvPr>
            <p:ph type="body" sz="quarter" idx="23" hasCustomPrompt="1"/>
          </p:nvPr>
        </p:nvSpPr>
        <p:spPr>
          <a:xfrm>
            <a:off x="7020200" y="3348539"/>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8" name="Text Placeholder 11">
            <a:extLst>
              <a:ext uri="{FF2B5EF4-FFF2-40B4-BE49-F238E27FC236}">
                <a16:creationId xmlns:a16="http://schemas.microsoft.com/office/drawing/2014/main" id="{559A9BBB-29D4-4E25-96F2-45FFB59BB4C2}"/>
              </a:ext>
            </a:extLst>
          </p:cNvPr>
          <p:cNvSpPr>
            <a:spLocks noGrp="1"/>
          </p:cNvSpPr>
          <p:nvPr>
            <p:ph type="body" sz="quarter" idx="24" hasCustomPrompt="1"/>
          </p:nvPr>
        </p:nvSpPr>
        <p:spPr>
          <a:xfrm>
            <a:off x="431799" y="3344104"/>
            <a:ext cx="1692000" cy="701301"/>
          </a:xfrm>
        </p:spPr>
        <p:txBody>
          <a:bodyPr/>
          <a:lstStyle>
            <a:lvl1pPr marL="0" indent="0" algn="ctr">
              <a:spcAft>
                <a:spcPts val="400"/>
              </a:spcAft>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Tree>
    <p:extLst>
      <p:ext uri="{BB962C8B-B14F-4D97-AF65-F5344CB8AC3E}">
        <p14:creationId xmlns:p14="http://schemas.microsoft.com/office/powerpoint/2010/main" val="18078301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p15:clr>
            <a:srgbClr val="FBAE40"/>
          </p15:clr>
        </p15:guide>
        <p15:guide id="7" pos="1338">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a:t>People</a:t>
            </a:r>
          </a:p>
        </p:txBody>
      </p:sp>
      <p:sp>
        <p:nvSpPr>
          <p:cNvPr id="12" name="Picture Placeholder 2">
            <a:extLst>
              <a:ext uri="{FF2B5EF4-FFF2-40B4-BE49-F238E27FC236}">
                <a16:creationId xmlns:a16="http://schemas.microsoft.com/office/drawing/2014/main" id="{60A7FD4F-3D37-4D8B-A9B3-D5F373E2D75E}"/>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5" name="Picture Placeholder 2">
            <a:extLst>
              <a:ext uri="{FF2B5EF4-FFF2-40B4-BE49-F238E27FC236}">
                <a16:creationId xmlns:a16="http://schemas.microsoft.com/office/drawing/2014/main" id="{05C377DA-F54D-4453-89EF-AEFF11E3EA89}"/>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6" name="Picture Placeholder 2">
            <a:extLst>
              <a:ext uri="{FF2B5EF4-FFF2-40B4-BE49-F238E27FC236}">
                <a16:creationId xmlns:a16="http://schemas.microsoft.com/office/drawing/2014/main" id="{2A77FCAB-7CBA-41F2-B0EC-B501072A82D4}"/>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7" name="Picture Placeholder 2">
            <a:extLst>
              <a:ext uri="{FF2B5EF4-FFF2-40B4-BE49-F238E27FC236}">
                <a16:creationId xmlns:a16="http://schemas.microsoft.com/office/drawing/2014/main" id="{A9B4D847-24A5-4D2D-99D1-6BDFA0F50E10}"/>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8" name="Text Placeholder 11">
            <a:extLst>
              <a:ext uri="{FF2B5EF4-FFF2-40B4-BE49-F238E27FC236}">
                <a16:creationId xmlns:a16="http://schemas.microsoft.com/office/drawing/2014/main" id="{88317DC6-D786-44BE-BB0D-2E3ACEE08672}"/>
              </a:ext>
            </a:extLst>
          </p:cNvPr>
          <p:cNvSpPr>
            <a:spLocks noGrp="1"/>
          </p:cNvSpPr>
          <p:nvPr>
            <p:ph type="body" sz="quarter" idx="21" hasCustomPrompt="1"/>
          </p:nvPr>
        </p:nvSpPr>
        <p:spPr>
          <a:xfrm>
            <a:off x="2627933"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19" name="Text Placeholder 11">
            <a:extLst>
              <a:ext uri="{FF2B5EF4-FFF2-40B4-BE49-F238E27FC236}">
                <a16:creationId xmlns:a16="http://schemas.microsoft.com/office/drawing/2014/main" id="{285E84A1-A3F9-4397-ACBE-343412EAB7A2}"/>
              </a:ext>
            </a:extLst>
          </p:cNvPr>
          <p:cNvSpPr>
            <a:spLocks noGrp="1"/>
          </p:cNvSpPr>
          <p:nvPr>
            <p:ph type="body" sz="quarter" idx="22" hasCustomPrompt="1"/>
          </p:nvPr>
        </p:nvSpPr>
        <p:spPr>
          <a:xfrm>
            <a:off x="4824066"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0" name="Text Placeholder 11">
            <a:extLst>
              <a:ext uri="{FF2B5EF4-FFF2-40B4-BE49-F238E27FC236}">
                <a16:creationId xmlns:a16="http://schemas.microsoft.com/office/drawing/2014/main" id="{E2EB35B6-1653-4BA9-B107-4F31F5F00B74}"/>
              </a:ext>
            </a:extLst>
          </p:cNvPr>
          <p:cNvSpPr>
            <a:spLocks noGrp="1"/>
          </p:cNvSpPr>
          <p:nvPr>
            <p:ph type="body" sz="quarter" idx="23" hasCustomPrompt="1"/>
          </p:nvPr>
        </p:nvSpPr>
        <p:spPr>
          <a:xfrm>
            <a:off x="7020200"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1" name="Text Placeholder 11">
            <a:extLst>
              <a:ext uri="{FF2B5EF4-FFF2-40B4-BE49-F238E27FC236}">
                <a16:creationId xmlns:a16="http://schemas.microsoft.com/office/drawing/2014/main" id="{B84A5278-D33F-4E87-A19A-20E0D80E2E77}"/>
              </a:ext>
            </a:extLst>
          </p:cNvPr>
          <p:cNvSpPr>
            <a:spLocks noGrp="1"/>
          </p:cNvSpPr>
          <p:nvPr>
            <p:ph type="body" sz="quarter" idx="24" hasCustomPrompt="1"/>
          </p:nvPr>
        </p:nvSpPr>
        <p:spPr>
          <a:xfrm>
            <a:off x="431799" y="3344104"/>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Tree>
    <p:extLst>
      <p:ext uri="{BB962C8B-B14F-4D97-AF65-F5344CB8AC3E}">
        <p14:creationId xmlns:p14="http://schemas.microsoft.com/office/powerpoint/2010/main" val="87859413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p15:clr>
            <a:srgbClr val="FBAE40"/>
          </p15:clr>
        </p15:guide>
        <p15:guide id="7" pos="1655">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38621252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205845950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49699429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17195160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423425937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41843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80836244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209548808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15451221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3017512"/>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Tree>
    <p:extLst>
      <p:ext uri="{BB962C8B-B14F-4D97-AF65-F5344CB8AC3E}">
        <p14:creationId xmlns:p14="http://schemas.microsoft.com/office/powerpoint/2010/main" val="93174307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49"/>
            <a:ext cx="3921124" cy="3028949"/>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63705303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421782077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a:t>Click to add sub-header text</a:t>
            </a:r>
          </a:p>
          <a:p>
            <a:pPr lvl="0"/>
            <a:endParaRPr lang="en-GB"/>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a:p>
          <a:p>
            <a:pPr lvl="0"/>
            <a:endParaRPr lang="en-GB"/>
          </a:p>
          <a:p>
            <a:pPr lvl="0"/>
            <a:endParaRPr lang="en-GB"/>
          </a:p>
        </p:txBody>
      </p:sp>
    </p:spTree>
  </p:cSld>
  <p:clrMap bg1="lt1" tx1="dk1" bg2="lt2" tx2="dk2" accent1="accent1" accent2="accent2" accent3="accent3" accent4="accent4" accent5="accent5" accent6="accent6" hlink="hlink" folHlink="folHlink"/>
  <p:sldLayoutIdLst>
    <p:sldLayoutId id="2147483949" r:id="rId1"/>
    <p:sldLayoutId id="2147483943" r:id="rId2"/>
    <p:sldLayoutId id="2147483945" r:id="rId3"/>
    <p:sldLayoutId id="2147483947" r:id="rId4"/>
    <p:sldLayoutId id="2147483946" r:id="rId5"/>
    <p:sldLayoutId id="2147483948" r:id="rId6"/>
    <p:sldLayoutId id="2147483989" r:id="rId7"/>
    <p:sldLayoutId id="2147483956" r:id="rId8"/>
    <p:sldLayoutId id="2147483955" r:id="rId9"/>
    <p:sldLayoutId id="2147483957" r:id="rId10"/>
    <p:sldLayoutId id="2147483988" r:id="rId11"/>
    <p:sldLayoutId id="2147483960" r:id="rId12"/>
    <p:sldLayoutId id="2147483961" r:id="rId13"/>
    <p:sldLayoutId id="2147483962" r:id="rId14"/>
    <p:sldLayoutId id="2147483970" r:id="rId15"/>
    <p:sldLayoutId id="2147483978" r:id="rId16"/>
    <p:sldLayoutId id="2147483951" r:id="rId17"/>
    <p:sldLayoutId id="2147483950" r:id="rId18"/>
    <p:sldLayoutId id="2147483981" r:id="rId19"/>
    <p:sldLayoutId id="2147483982" r:id="rId20"/>
    <p:sldLayoutId id="2147483983" r:id="rId21"/>
    <p:sldLayoutId id="2147483984" r:id="rId22"/>
    <p:sldLayoutId id="2147483971" r:id="rId23"/>
    <p:sldLayoutId id="2147483973" r:id="rId24"/>
    <p:sldLayoutId id="2147483985" r:id="rId25"/>
    <p:sldLayoutId id="2147483986" r:id="rId26"/>
    <p:sldLayoutId id="2147483976" r:id="rId27"/>
    <p:sldLayoutId id="2147483977" r:id="rId28"/>
    <p:sldLayoutId id="2147483975" r:id="rId29"/>
    <p:sldLayoutId id="2147483974" r:id="rId30"/>
    <p:sldLayoutId id="2147483964" r:id="rId31"/>
    <p:sldLayoutId id="2147483958" r:id="rId32"/>
    <p:sldLayoutId id="2147483990" r:id="rId33"/>
    <p:sldLayoutId id="2147483991" r:id="rId34"/>
    <p:sldLayoutId id="2147483965" r:id="rId35"/>
    <p:sldLayoutId id="2147483966" r:id="rId36"/>
    <p:sldLayoutId id="2147483967" r:id="rId37"/>
    <p:sldLayoutId id="2147483968" r:id="rId38"/>
    <p:sldLayoutId id="2147483979" r:id="rId39"/>
    <p:sldLayoutId id="2147483980" r:id="rId40"/>
  </p:sldLayoutIdLst>
  <p:hf hdr="0"/>
  <p:txStyles>
    <p:titleStyle>
      <a:lvl1pPr marL="0" indent="0" algn="l" rtl="0" eaLnBrk="0" fontAlgn="base" hangingPunct="0">
        <a:lnSpc>
          <a:spcPct val="85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hyperlink" Target="https://1.bp.blogspot.com/-bhM1nk5gSP0/XqCL8Px8y0I/AAAAAAAAF1A/J0VINz3WhiADmNKdpwB-31DD0CWUfR4VgCLcBGAsYHQ/s1600/before-after.png" TargetMode="External"/><Relationship Id="rId2" Type="http://schemas.openxmlformats.org/officeDocument/2006/relationships/image" Target="../media/image21.jpeg"/><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6.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DC8A-5E51-4FA8-7E46-B01E1CE48F62}"/>
              </a:ext>
            </a:extLst>
          </p:cNvPr>
          <p:cNvSpPr>
            <a:spLocks noGrp="1"/>
          </p:cNvSpPr>
          <p:nvPr>
            <p:ph type="title"/>
          </p:nvPr>
        </p:nvSpPr>
        <p:spPr>
          <a:xfrm>
            <a:off x="431800" y="2184922"/>
            <a:ext cx="4726940" cy="571512"/>
          </a:xfrm>
        </p:spPr>
        <p:txBody>
          <a:bodyPr/>
          <a:lstStyle/>
          <a:p>
            <a:r>
              <a:rPr lang="en-US" dirty="0"/>
              <a:t>Gender and Racial bias in NLP</a:t>
            </a:r>
          </a:p>
        </p:txBody>
      </p:sp>
      <p:sp>
        <p:nvSpPr>
          <p:cNvPr id="3" name="Picture Placeholder 2">
            <a:extLst>
              <a:ext uri="{FF2B5EF4-FFF2-40B4-BE49-F238E27FC236}">
                <a16:creationId xmlns:a16="http://schemas.microsoft.com/office/drawing/2014/main" id="{053B43AE-FAC2-D073-19C8-77C8E72B1623}"/>
              </a:ext>
            </a:extLst>
          </p:cNvPr>
          <p:cNvSpPr>
            <a:spLocks noGrp="1"/>
          </p:cNvSpPr>
          <p:nvPr>
            <p:ph type="pic" sz="quarter" idx="10"/>
          </p:nvPr>
        </p:nvSpPr>
        <p:spPr/>
      </p:sp>
      <p:sp>
        <p:nvSpPr>
          <p:cNvPr id="4" name="Text Placeholder 3">
            <a:extLst>
              <a:ext uri="{FF2B5EF4-FFF2-40B4-BE49-F238E27FC236}">
                <a16:creationId xmlns:a16="http://schemas.microsoft.com/office/drawing/2014/main" id="{65A71988-582B-DF3B-1520-166F1720B11F}"/>
              </a:ext>
            </a:extLst>
          </p:cNvPr>
          <p:cNvSpPr>
            <a:spLocks noGrp="1"/>
          </p:cNvSpPr>
          <p:nvPr>
            <p:ph type="body" sz="quarter" idx="12"/>
          </p:nvPr>
        </p:nvSpPr>
        <p:spPr>
          <a:xfrm>
            <a:off x="431800" y="4451883"/>
            <a:ext cx="4353560" cy="454025"/>
          </a:xfrm>
        </p:spPr>
        <p:txBody>
          <a:bodyPr/>
          <a:lstStyle/>
          <a:p>
            <a:r>
              <a:rPr lang="en-US" dirty="0"/>
              <a:t>Dr. </a:t>
            </a:r>
            <a:r>
              <a:rPr lang="en-US" dirty="0" err="1"/>
              <a:t>AbdulRahman</a:t>
            </a:r>
            <a:r>
              <a:rPr lang="en-US" dirty="0"/>
              <a:t> </a:t>
            </a:r>
            <a:r>
              <a:rPr lang="en-US" dirty="0" err="1"/>
              <a:t>Alsewari</a:t>
            </a:r>
            <a:endParaRPr lang="en-US" dirty="0"/>
          </a:p>
          <a:p>
            <a:endParaRPr lang="en-US" dirty="0"/>
          </a:p>
        </p:txBody>
      </p:sp>
      <p:sp>
        <p:nvSpPr>
          <p:cNvPr id="5" name="TextBox 4">
            <a:extLst>
              <a:ext uri="{FF2B5EF4-FFF2-40B4-BE49-F238E27FC236}">
                <a16:creationId xmlns:a16="http://schemas.microsoft.com/office/drawing/2014/main" id="{9D135744-CE6B-7791-A97A-A9C406E74C1E}"/>
              </a:ext>
            </a:extLst>
          </p:cNvPr>
          <p:cNvSpPr txBox="1"/>
          <p:nvPr/>
        </p:nvSpPr>
        <p:spPr>
          <a:xfrm>
            <a:off x="5651872" y="4767408"/>
            <a:ext cx="4579620" cy="276999"/>
          </a:xfrm>
          <a:prstGeom prst="rect">
            <a:avLst/>
          </a:prstGeom>
          <a:noFill/>
        </p:spPr>
        <p:txBody>
          <a:bodyPr wrap="square">
            <a:spAutoFit/>
          </a:bodyPr>
          <a:lstStyle/>
          <a:p>
            <a:r>
              <a:rPr lang="en-MY" sz="1200" dirty="0"/>
              <a:t>https://www.arxiv-vanity.com/papers/2004.12265/</a:t>
            </a:r>
          </a:p>
        </p:txBody>
      </p:sp>
    </p:spTree>
    <p:extLst>
      <p:ext uri="{BB962C8B-B14F-4D97-AF65-F5344CB8AC3E}">
        <p14:creationId xmlns:p14="http://schemas.microsoft.com/office/powerpoint/2010/main" val="2801069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D0550C-9B7F-F4B4-E1A2-D4109231947C}"/>
              </a:ext>
            </a:extLst>
          </p:cNvPr>
          <p:cNvSpPr>
            <a:spLocks noGrp="1"/>
          </p:cNvSpPr>
          <p:nvPr>
            <p:ph type="body" sz="quarter" idx="20"/>
          </p:nvPr>
        </p:nvSpPr>
        <p:spPr/>
        <p:txBody>
          <a:bodyPr/>
          <a:lstStyle/>
          <a:p>
            <a:r>
              <a:rPr lang="en-US" dirty="0"/>
              <a:t>Gender/Racial Bias </a:t>
            </a:r>
          </a:p>
          <a:p>
            <a:endParaRPr lang="en-US" dirty="0"/>
          </a:p>
        </p:txBody>
      </p:sp>
      <p:sp>
        <p:nvSpPr>
          <p:cNvPr id="3" name="Text Placeholder 2">
            <a:extLst>
              <a:ext uri="{FF2B5EF4-FFF2-40B4-BE49-F238E27FC236}">
                <a16:creationId xmlns:a16="http://schemas.microsoft.com/office/drawing/2014/main" id="{1665E318-61CF-763E-079F-667FFAE8D8C7}"/>
              </a:ext>
            </a:extLst>
          </p:cNvPr>
          <p:cNvSpPr>
            <a:spLocks noGrp="1"/>
          </p:cNvSpPr>
          <p:nvPr>
            <p:ph type="body" sz="quarter" idx="14"/>
          </p:nvPr>
        </p:nvSpPr>
        <p:spPr/>
        <p:txBody>
          <a:bodyPr/>
          <a:lstStyle/>
          <a:p>
            <a:endParaRPr lang="en-US"/>
          </a:p>
        </p:txBody>
      </p:sp>
      <p:pic>
        <p:nvPicPr>
          <p:cNvPr id="4" name="Picture 2">
            <a:extLst>
              <a:ext uri="{FF2B5EF4-FFF2-40B4-BE49-F238E27FC236}">
                <a16:creationId xmlns:a16="http://schemas.microsoft.com/office/drawing/2014/main" id="{50487EFA-6AB4-7A82-6D8C-8E234750C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943780"/>
            <a:ext cx="6488698" cy="36336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BFB6F-2D31-9A7D-1AD0-8AD1333DC495}"/>
              </a:ext>
            </a:extLst>
          </p:cNvPr>
          <p:cNvSpPr txBox="1"/>
          <p:nvPr/>
        </p:nvSpPr>
        <p:spPr>
          <a:xfrm>
            <a:off x="2164080" y="4678734"/>
            <a:ext cx="4572000" cy="369332"/>
          </a:xfrm>
          <a:prstGeom prst="rect">
            <a:avLst/>
          </a:prstGeom>
          <a:noFill/>
        </p:spPr>
        <p:txBody>
          <a:bodyPr wrap="square">
            <a:spAutoFit/>
          </a:bodyPr>
          <a:lstStyle/>
          <a:p>
            <a:r>
              <a:rPr lang="en-US" sz="1800" dirty="0">
                <a:solidFill>
                  <a:srgbClr val="FF0000"/>
                </a:solidFill>
              </a:rPr>
              <a:t>What in the model causes this bias?</a:t>
            </a:r>
            <a:endParaRPr lang="en-MY" sz="1800" dirty="0">
              <a:solidFill>
                <a:srgbClr val="FF0000"/>
              </a:solidFill>
            </a:endParaRPr>
          </a:p>
        </p:txBody>
      </p:sp>
    </p:spTree>
    <p:extLst>
      <p:ext uri="{BB962C8B-B14F-4D97-AF65-F5344CB8AC3E}">
        <p14:creationId xmlns:p14="http://schemas.microsoft.com/office/powerpoint/2010/main" val="255503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680EF0-5ED9-8C82-AE59-ED7461EAD589}"/>
              </a:ext>
            </a:extLst>
          </p:cNvPr>
          <p:cNvSpPr>
            <a:spLocks noGrp="1"/>
          </p:cNvSpPr>
          <p:nvPr>
            <p:ph type="body" sz="quarter" idx="20"/>
          </p:nvPr>
        </p:nvSpPr>
        <p:spPr/>
        <p:txBody>
          <a:bodyPr/>
          <a:lstStyle/>
          <a:p>
            <a:r>
              <a:rPr lang="en-US" dirty="0"/>
              <a:t>Gender bias types</a:t>
            </a:r>
          </a:p>
          <a:p>
            <a:endParaRPr lang="en-US" dirty="0"/>
          </a:p>
        </p:txBody>
      </p:sp>
      <p:sp>
        <p:nvSpPr>
          <p:cNvPr id="3" name="Text Placeholder 2">
            <a:extLst>
              <a:ext uri="{FF2B5EF4-FFF2-40B4-BE49-F238E27FC236}">
                <a16:creationId xmlns:a16="http://schemas.microsoft.com/office/drawing/2014/main" id="{122619E9-AAC7-5E7F-6336-33F06E89CE38}"/>
              </a:ext>
            </a:extLst>
          </p:cNvPr>
          <p:cNvSpPr>
            <a:spLocks noGrp="1"/>
          </p:cNvSpPr>
          <p:nvPr>
            <p:ph type="body" sz="quarter" idx="14"/>
          </p:nvPr>
        </p:nvSpPr>
        <p:spPr>
          <a:xfrm>
            <a:off x="431801" y="1447800"/>
            <a:ext cx="8280399" cy="2895598"/>
          </a:xfrm>
        </p:spPr>
        <p:txBody>
          <a:bodyPr/>
          <a:lstStyle/>
          <a:p>
            <a:r>
              <a:rPr lang="en-US" sz="1800" dirty="0"/>
              <a:t>Gender bias can manifest itself structurally, contextually, or both. Moreover, there can be different intensities of biases which can be subtle or explicit.</a:t>
            </a:r>
          </a:p>
          <a:p>
            <a:r>
              <a:rPr lang="en-US" sz="1800" dirty="0"/>
              <a:t>1. Structural Bias</a:t>
            </a:r>
          </a:p>
          <a:p>
            <a:pPr lvl="2"/>
            <a:r>
              <a:rPr lang="en-US" sz="1600" dirty="0"/>
              <a:t>Gender Generalization</a:t>
            </a:r>
          </a:p>
          <a:p>
            <a:pPr lvl="2"/>
            <a:r>
              <a:rPr lang="en-US" sz="1600" dirty="0"/>
              <a:t>Explicit Marking of Sex</a:t>
            </a:r>
          </a:p>
          <a:p>
            <a:endParaRPr lang="en-US" sz="1800" dirty="0"/>
          </a:p>
          <a:p>
            <a:r>
              <a:rPr lang="en-US" sz="1800" dirty="0"/>
              <a:t>2. Contextual Bias</a:t>
            </a:r>
          </a:p>
          <a:p>
            <a:pPr lvl="2"/>
            <a:r>
              <a:rPr lang="en-US" sz="1600" dirty="0"/>
              <a:t>Societal Stereotype</a:t>
            </a:r>
          </a:p>
          <a:p>
            <a:pPr lvl="2"/>
            <a:r>
              <a:rPr lang="en-US" sz="1600" dirty="0" err="1"/>
              <a:t>Behavioural</a:t>
            </a:r>
            <a:r>
              <a:rPr lang="en-US" sz="1600" dirty="0"/>
              <a:t> Stereotype</a:t>
            </a:r>
          </a:p>
          <a:p>
            <a:endParaRPr lang="en-US" sz="1800" dirty="0"/>
          </a:p>
          <a:p>
            <a:endParaRPr lang="en-US" sz="1800" dirty="0"/>
          </a:p>
        </p:txBody>
      </p:sp>
    </p:spTree>
    <p:extLst>
      <p:ext uri="{BB962C8B-B14F-4D97-AF65-F5344CB8AC3E}">
        <p14:creationId xmlns:p14="http://schemas.microsoft.com/office/powerpoint/2010/main" val="1808070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FBEFDE-6279-DF00-F385-CFF262CDCE52}"/>
              </a:ext>
            </a:extLst>
          </p:cNvPr>
          <p:cNvSpPr>
            <a:spLocks noGrp="1"/>
          </p:cNvSpPr>
          <p:nvPr>
            <p:ph type="body" sz="quarter" idx="20"/>
          </p:nvPr>
        </p:nvSpPr>
        <p:spPr/>
        <p:txBody>
          <a:bodyPr/>
          <a:lstStyle/>
          <a:p>
            <a:r>
              <a:rPr lang="en-US" dirty="0"/>
              <a:t>Structural Bias</a:t>
            </a:r>
          </a:p>
          <a:p>
            <a:endParaRPr lang="en-US" dirty="0"/>
          </a:p>
        </p:txBody>
      </p:sp>
      <p:sp>
        <p:nvSpPr>
          <p:cNvPr id="3" name="Text Placeholder 2">
            <a:extLst>
              <a:ext uri="{FF2B5EF4-FFF2-40B4-BE49-F238E27FC236}">
                <a16:creationId xmlns:a16="http://schemas.microsoft.com/office/drawing/2014/main" id="{E9DF94A9-CF2C-2F54-AF05-3FCA628F599A}"/>
              </a:ext>
            </a:extLst>
          </p:cNvPr>
          <p:cNvSpPr>
            <a:spLocks noGrp="1"/>
          </p:cNvSpPr>
          <p:nvPr>
            <p:ph type="body" sz="quarter" idx="14"/>
          </p:nvPr>
        </p:nvSpPr>
        <p:spPr>
          <a:xfrm>
            <a:off x="431800" y="952500"/>
            <a:ext cx="8280399" cy="2194560"/>
          </a:xfrm>
        </p:spPr>
        <p:txBody>
          <a:bodyPr/>
          <a:lstStyle/>
          <a:p>
            <a:r>
              <a:rPr lang="en-US" sz="1800" dirty="0"/>
              <a:t>Gender Generalization</a:t>
            </a:r>
          </a:p>
          <a:p>
            <a:pPr marR="840" lvl="2" algn="just"/>
            <a:r>
              <a:rPr lang="en-US" sz="1600" dirty="0">
                <a:latin typeface="Times New Roman" panose="02020603050405020304" pitchFamily="18" charset="0"/>
              </a:rPr>
              <a:t>It appears when a gender-neutral term is syntactically referred to by a gender-exclusive pronoun, therefore, making an assumption of gender. Gender-exclusive pronouns include: </a:t>
            </a:r>
            <a:r>
              <a:rPr lang="en-US" sz="1600" i="1" dirty="0">
                <a:latin typeface="Times New Roman" panose="02020603050405020304" pitchFamily="18" charset="0"/>
              </a:rPr>
              <a:t>he, his, him, himself, she, her, hers and herself</a:t>
            </a:r>
            <a:r>
              <a:rPr lang="en-US" sz="1600" dirty="0">
                <a:latin typeface="Times New Roman" panose="02020603050405020304" pitchFamily="18" charset="0"/>
              </a:rPr>
              <a:t>.</a:t>
            </a:r>
            <a:endParaRPr lang="en-MY" sz="1600" dirty="0">
              <a:latin typeface="Times New Roman" panose="02020603050405020304" pitchFamily="18" charset="0"/>
            </a:endParaRPr>
          </a:p>
          <a:p>
            <a:pPr marR="840" lvl="2" indent="-288000" algn="just">
              <a:buFont typeface="Arial" panose="020B0604020202020204" pitchFamily="34" charset="0"/>
              <a:buChar char="•"/>
            </a:pPr>
            <a:r>
              <a:rPr lang="en-US" sz="1600" dirty="0">
                <a:latin typeface="Times New Roman" panose="02020603050405020304" pitchFamily="18" charset="0"/>
              </a:rPr>
              <a:t>“</a:t>
            </a:r>
            <a:r>
              <a:rPr lang="en-US" sz="1600" b="1" dirty="0">
                <a:latin typeface="Times New Roman" panose="02020603050405020304" pitchFamily="18" charset="0"/>
              </a:rPr>
              <a:t>A programmer </a:t>
            </a:r>
            <a:r>
              <a:rPr lang="en-US" sz="1600" dirty="0">
                <a:latin typeface="Times New Roman" panose="02020603050405020304" pitchFamily="18" charset="0"/>
              </a:rPr>
              <a:t>must always carry </a:t>
            </a:r>
            <a:r>
              <a:rPr lang="en-US" sz="1600" b="1" dirty="0">
                <a:latin typeface="Times New Roman" panose="02020603050405020304" pitchFamily="18" charset="0"/>
              </a:rPr>
              <a:t>his </a:t>
            </a:r>
            <a:r>
              <a:rPr lang="en-US" sz="1600" dirty="0">
                <a:latin typeface="Times New Roman" panose="02020603050405020304" pitchFamily="18" charset="0"/>
              </a:rPr>
              <a:t>lap- top with </a:t>
            </a:r>
            <a:r>
              <a:rPr lang="en-US" sz="1600" b="1" dirty="0">
                <a:latin typeface="Times New Roman" panose="02020603050405020304" pitchFamily="18" charset="0"/>
              </a:rPr>
              <a:t>him</a:t>
            </a:r>
            <a:r>
              <a:rPr lang="en-US" sz="1600" dirty="0">
                <a:latin typeface="Times New Roman" panose="02020603050405020304" pitchFamily="18" charset="0"/>
              </a:rPr>
              <a:t>.” </a:t>
            </a:r>
            <a:endParaRPr lang="en-MY" sz="1600" dirty="0">
              <a:latin typeface="Times New Roman" panose="02020603050405020304" pitchFamily="18" charset="0"/>
            </a:endParaRPr>
          </a:p>
          <a:p>
            <a:pPr marR="840" lvl="2" indent="-288000" algn="just">
              <a:buFont typeface="Arial" panose="020B0604020202020204" pitchFamily="34" charset="0"/>
              <a:buChar char="•"/>
            </a:pPr>
            <a:r>
              <a:rPr lang="en-US" sz="1600" dirty="0">
                <a:latin typeface="Times New Roman" panose="02020603050405020304" pitchFamily="18" charset="0"/>
              </a:rPr>
              <a:t>“</a:t>
            </a:r>
            <a:r>
              <a:rPr lang="en-US" sz="1600" b="1" dirty="0">
                <a:latin typeface="Times New Roman" panose="02020603050405020304" pitchFamily="18" charset="0"/>
              </a:rPr>
              <a:t>A teacher </a:t>
            </a:r>
            <a:r>
              <a:rPr lang="en-US" sz="1600" dirty="0">
                <a:latin typeface="Times New Roman" panose="02020603050405020304" pitchFamily="18" charset="0"/>
              </a:rPr>
              <a:t>should always care about </a:t>
            </a:r>
            <a:r>
              <a:rPr lang="en-US" sz="1600" b="1" dirty="0">
                <a:latin typeface="Times New Roman" panose="02020603050405020304" pitchFamily="18" charset="0"/>
              </a:rPr>
              <a:t>her </a:t>
            </a:r>
            <a:r>
              <a:rPr lang="en-US" sz="1600" dirty="0">
                <a:latin typeface="Times New Roman" panose="02020603050405020304" pitchFamily="18" charset="0"/>
              </a:rPr>
              <a:t>students.” </a:t>
            </a:r>
          </a:p>
          <a:p>
            <a:pPr marR="840" lvl="2" algn="just"/>
            <a:r>
              <a:rPr lang="en-MY" sz="1600" i="1" dirty="0">
                <a:latin typeface="Times New Roman" panose="02020603050405020304" pitchFamily="18" charset="0"/>
              </a:rPr>
              <a:t>Counter example:</a:t>
            </a:r>
            <a:endParaRPr lang="en-MY" sz="1600" dirty="0">
              <a:latin typeface="Times New Roman" panose="02020603050405020304" pitchFamily="18" charset="0"/>
            </a:endParaRPr>
          </a:p>
          <a:p>
            <a:pPr marR="840" lvl="2" indent="-288000" algn="just">
              <a:buFont typeface="Arial" panose="020B0604020202020204" pitchFamily="34" charset="0"/>
              <a:buChar char="•"/>
            </a:pPr>
            <a:r>
              <a:rPr lang="en-US" sz="1600" dirty="0">
                <a:latin typeface="Times New Roman" panose="02020603050405020304" pitchFamily="18" charset="0"/>
              </a:rPr>
              <a:t>“</a:t>
            </a:r>
            <a:r>
              <a:rPr lang="en-US" sz="1600" b="1" dirty="0">
                <a:latin typeface="Times New Roman" panose="02020603050405020304" pitchFamily="18" charset="0"/>
              </a:rPr>
              <a:t>A boy </a:t>
            </a:r>
            <a:r>
              <a:rPr lang="en-US" sz="1600" dirty="0">
                <a:latin typeface="Times New Roman" panose="02020603050405020304" pitchFamily="18" charset="0"/>
              </a:rPr>
              <a:t>will always want to play with </a:t>
            </a:r>
            <a:r>
              <a:rPr lang="en-US" sz="1600" b="1" dirty="0">
                <a:latin typeface="Times New Roman" panose="02020603050405020304" pitchFamily="18" charset="0"/>
              </a:rPr>
              <a:t>his </a:t>
            </a:r>
            <a:r>
              <a:rPr lang="en-US" sz="1600" dirty="0">
                <a:latin typeface="Times New Roman" panose="02020603050405020304" pitchFamily="18" charset="0"/>
              </a:rPr>
              <a:t>ball.”</a:t>
            </a:r>
            <a:endParaRPr lang="en-MY" sz="1600" dirty="0">
              <a:latin typeface="Times New Roman" panose="02020603050405020304" pitchFamily="18" charset="0"/>
            </a:endParaRPr>
          </a:p>
          <a:p>
            <a:endParaRPr lang="en-US" sz="1800" dirty="0"/>
          </a:p>
          <a:p>
            <a:endParaRPr lang="en-US" dirty="0"/>
          </a:p>
        </p:txBody>
      </p:sp>
      <p:sp>
        <p:nvSpPr>
          <p:cNvPr id="4" name="Text Placeholder 2">
            <a:extLst>
              <a:ext uri="{FF2B5EF4-FFF2-40B4-BE49-F238E27FC236}">
                <a16:creationId xmlns:a16="http://schemas.microsoft.com/office/drawing/2014/main" id="{6C490F76-BFB8-2E6A-3D99-01AFE05427D1}"/>
              </a:ext>
            </a:extLst>
          </p:cNvPr>
          <p:cNvSpPr txBox="1">
            <a:spLocks/>
          </p:cNvSpPr>
          <p:nvPr/>
        </p:nvSpPr>
        <p:spPr>
          <a:xfrm>
            <a:off x="584200" y="3162244"/>
            <a:ext cx="8280399" cy="2194560"/>
          </a:xfrm>
          <a:prstGeom prst="rect">
            <a:avLst/>
          </a:prstGeom>
        </p:spPr>
        <p:txBody>
          <a:bodyPr vert="horz" lIns="0" tIns="0" rIns="0" bIns="0" rtlCol="0" anchor="t"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Explicit Marking of Sex</a:t>
            </a:r>
          </a:p>
          <a:p>
            <a:pPr marR="840" lvl="2" algn="just"/>
            <a:r>
              <a:rPr lang="en-US" sz="1600" dirty="0">
                <a:latin typeface="Times New Roman" panose="02020603050405020304" pitchFamily="18" charset="0"/>
              </a:rPr>
              <a:t>A second subtype of structural bias appears with the use of gender-exclusive keywords when referring to an unknown gender-neutral entity or group.</a:t>
            </a:r>
          </a:p>
          <a:p>
            <a:pPr marR="840" lvl="2" algn="just"/>
            <a:endParaRPr lang="en-US" sz="1600" dirty="0">
              <a:latin typeface="Times New Roman" panose="02020603050405020304" pitchFamily="18" charset="0"/>
            </a:endParaRPr>
          </a:p>
          <a:p>
            <a:pPr marR="840" lvl="2" algn="just"/>
            <a:r>
              <a:rPr lang="en-US" sz="1600" dirty="0">
                <a:latin typeface="Times New Roman" panose="02020603050405020304" pitchFamily="18" charset="0"/>
              </a:rPr>
              <a:t>“Policemen work hard to protect our city.”</a:t>
            </a:r>
          </a:p>
          <a:p>
            <a:pPr marR="840" lvl="2" algn="just"/>
            <a:r>
              <a:rPr lang="en-US" sz="1600" dirty="0">
                <a:latin typeface="Times New Roman" panose="02020603050405020304" pitchFamily="18" charset="0"/>
              </a:rPr>
              <a:t>“The role of a seamstress in the workforce is undervalued.” </a:t>
            </a:r>
          </a:p>
          <a:p>
            <a:endParaRPr lang="en-US" sz="1800" dirty="0"/>
          </a:p>
          <a:p>
            <a:endParaRPr lang="en-US" dirty="0"/>
          </a:p>
        </p:txBody>
      </p:sp>
    </p:spTree>
    <p:extLst>
      <p:ext uri="{BB962C8B-B14F-4D97-AF65-F5344CB8AC3E}">
        <p14:creationId xmlns:p14="http://schemas.microsoft.com/office/powerpoint/2010/main" val="154170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FBEFDE-6279-DF00-F385-CFF262CDCE52}"/>
              </a:ext>
            </a:extLst>
          </p:cNvPr>
          <p:cNvSpPr>
            <a:spLocks noGrp="1"/>
          </p:cNvSpPr>
          <p:nvPr>
            <p:ph type="body" sz="quarter" idx="20"/>
          </p:nvPr>
        </p:nvSpPr>
        <p:spPr/>
        <p:txBody>
          <a:bodyPr/>
          <a:lstStyle/>
          <a:p>
            <a:r>
              <a:rPr lang="en-US" dirty="0"/>
              <a:t>Contextual Bias</a:t>
            </a:r>
          </a:p>
        </p:txBody>
      </p:sp>
      <p:sp>
        <p:nvSpPr>
          <p:cNvPr id="3" name="Text Placeholder 2">
            <a:extLst>
              <a:ext uri="{FF2B5EF4-FFF2-40B4-BE49-F238E27FC236}">
                <a16:creationId xmlns:a16="http://schemas.microsoft.com/office/drawing/2014/main" id="{E9DF94A9-CF2C-2F54-AF05-3FCA628F599A}"/>
              </a:ext>
            </a:extLst>
          </p:cNvPr>
          <p:cNvSpPr>
            <a:spLocks noGrp="1"/>
          </p:cNvSpPr>
          <p:nvPr>
            <p:ph type="body" sz="quarter" idx="14"/>
          </p:nvPr>
        </p:nvSpPr>
        <p:spPr>
          <a:xfrm>
            <a:off x="431800" y="952500"/>
            <a:ext cx="8280399" cy="2194560"/>
          </a:xfrm>
        </p:spPr>
        <p:txBody>
          <a:bodyPr/>
          <a:lstStyle/>
          <a:p>
            <a:r>
              <a:rPr lang="en-US" sz="1800" dirty="0"/>
              <a:t>Societal Stereotype</a:t>
            </a:r>
          </a:p>
          <a:p>
            <a:pPr marR="840" lvl="2" algn="just"/>
            <a:r>
              <a:rPr lang="en-US" sz="1600" dirty="0">
                <a:latin typeface="Times New Roman" panose="02020603050405020304" pitchFamily="18" charset="0"/>
              </a:rPr>
              <a:t>Societal stereotypes showcase traditional gender roles that reflects social norms. The assumption of roles predetermines how one gender is perceived in the mentioned context.</a:t>
            </a:r>
          </a:p>
          <a:p>
            <a:pPr marR="840" lvl="2" algn="just"/>
            <a:r>
              <a:rPr lang="en-US" sz="1600" dirty="0">
                <a:latin typeface="Times New Roman" panose="02020603050405020304" pitchFamily="18" charset="0"/>
              </a:rPr>
              <a:t>“Senators need their wives to support them throughout their campaign.”</a:t>
            </a:r>
          </a:p>
          <a:p>
            <a:pPr marR="840" lvl="2" algn="just"/>
            <a:r>
              <a:rPr lang="en-US" sz="1600" dirty="0">
                <a:latin typeface="Times New Roman" panose="02020603050405020304" pitchFamily="18" charset="0"/>
              </a:rPr>
              <a:t>“The event was kid-friendly for all the mothers working in the company.”</a:t>
            </a:r>
            <a:endParaRPr lang="en-US" dirty="0"/>
          </a:p>
        </p:txBody>
      </p:sp>
      <p:sp>
        <p:nvSpPr>
          <p:cNvPr id="4" name="Text Placeholder 2">
            <a:extLst>
              <a:ext uri="{FF2B5EF4-FFF2-40B4-BE49-F238E27FC236}">
                <a16:creationId xmlns:a16="http://schemas.microsoft.com/office/drawing/2014/main" id="{6C490F76-BFB8-2E6A-3D99-01AFE05427D1}"/>
              </a:ext>
            </a:extLst>
          </p:cNvPr>
          <p:cNvSpPr txBox="1">
            <a:spLocks/>
          </p:cNvSpPr>
          <p:nvPr/>
        </p:nvSpPr>
        <p:spPr>
          <a:xfrm>
            <a:off x="431800" y="2781244"/>
            <a:ext cx="8280399" cy="2194560"/>
          </a:xfrm>
          <a:prstGeom prst="rect">
            <a:avLst/>
          </a:prstGeom>
        </p:spPr>
        <p:txBody>
          <a:bodyPr vert="horz" lIns="0" tIns="0" rIns="0" bIns="0" rtlCol="0" anchor="t"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err="1"/>
              <a:t>Behavioural</a:t>
            </a:r>
            <a:r>
              <a:rPr lang="en-US" sz="1800" dirty="0"/>
              <a:t> Stereotype</a:t>
            </a:r>
          </a:p>
          <a:p>
            <a:pPr marR="840" lvl="2" algn="just"/>
            <a:r>
              <a:rPr lang="en-US" sz="1600" dirty="0" err="1">
                <a:latin typeface="Times New Roman" panose="02020603050405020304" pitchFamily="18" charset="0"/>
              </a:rPr>
              <a:t>Behavioural</a:t>
            </a:r>
            <a:r>
              <a:rPr lang="en-US" sz="1600" dirty="0">
                <a:latin typeface="Times New Roman" panose="02020603050405020304" pitchFamily="18" charset="0"/>
              </a:rPr>
              <a:t> stereotypes contain attributes and traits used to describe a specific person or gender. This bias assumes the </a:t>
            </a:r>
            <a:r>
              <a:rPr lang="en-US" sz="1600" dirty="0" err="1">
                <a:latin typeface="Times New Roman" panose="02020603050405020304" pitchFamily="18" charset="0"/>
              </a:rPr>
              <a:t>behaviour</a:t>
            </a:r>
            <a:r>
              <a:rPr lang="en-US" sz="1600" dirty="0">
                <a:latin typeface="Times New Roman" panose="02020603050405020304" pitchFamily="18" charset="0"/>
              </a:rPr>
              <a:t> of a person from their gender.</a:t>
            </a:r>
          </a:p>
          <a:p>
            <a:pPr marR="840" lvl="2" algn="just"/>
            <a:endParaRPr lang="en-US" sz="1600" dirty="0">
              <a:latin typeface="Times New Roman" panose="02020603050405020304" pitchFamily="18" charset="0"/>
            </a:endParaRPr>
          </a:p>
          <a:p>
            <a:pPr marR="840" lvl="2" algn="just"/>
            <a:r>
              <a:rPr lang="en-US" sz="1600" dirty="0">
                <a:latin typeface="Times New Roman" panose="02020603050405020304" pitchFamily="18" charset="0"/>
              </a:rPr>
              <a:t>“All boys are aggressive.”</a:t>
            </a:r>
          </a:p>
          <a:p>
            <a:pPr marR="840" lvl="2" algn="just"/>
            <a:r>
              <a:rPr lang="en-US" sz="1600" dirty="0">
                <a:latin typeface="Times New Roman" panose="02020603050405020304" pitchFamily="18" charset="0"/>
              </a:rPr>
              <a:t>“Mary must love dolls because all girls like playing with them.”</a:t>
            </a:r>
            <a:endParaRPr lang="en-US" sz="1800" dirty="0"/>
          </a:p>
          <a:p>
            <a:endParaRPr lang="en-US" dirty="0"/>
          </a:p>
        </p:txBody>
      </p:sp>
    </p:spTree>
    <p:extLst>
      <p:ext uri="{BB962C8B-B14F-4D97-AF65-F5344CB8AC3E}">
        <p14:creationId xmlns:p14="http://schemas.microsoft.com/office/powerpoint/2010/main" val="36277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C52ACE-2DE0-418B-621B-95046F5B3793}"/>
              </a:ext>
            </a:extLst>
          </p:cNvPr>
          <p:cNvSpPr>
            <a:spLocks noGrp="1"/>
          </p:cNvSpPr>
          <p:nvPr>
            <p:ph type="body" sz="quarter" idx="20"/>
          </p:nvPr>
        </p:nvSpPr>
        <p:spPr/>
        <p:txBody>
          <a:bodyPr/>
          <a:lstStyle/>
          <a:p>
            <a:r>
              <a:rPr lang="en-US" dirty="0"/>
              <a:t>Gendered terms used in the filter.</a:t>
            </a:r>
          </a:p>
          <a:p>
            <a:endParaRPr lang="en-US" dirty="0"/>
          </a:p>
        </p:txBody>
      </p:sp>
      <p:sp>
        <p:nvSpPr>
          <p:cNvPr id="3" name="Text Placeholder 2">
            <a:extLst>
              <a:ext uri="{FF2B5EF4-FFF2-40B4-BE49-F238E27FC236}">
                <a16:creationId xmlns:a16="http://schemas.microsoft.com/office/drawing/2014/main" id="{B4B2A599-E73B-A49F-C663-C7E078699CA4}"/>
              </a:ext>
            </a:extLst>
          </p:cNvPr>
          <p:cNvSpPr>
            <a:spLocks noGrp="1"/>
          </p:cNvSpPr>
          <p:nvPr>
            <p:ph type="body" sz="quarter" idx="14"/>
          </p:nvPr>
        </p:nvSpPr>
        <p:spPr/>
        <p:txBody>
          <a:bodyPr/>
          <a:lstStyle/>
          <a:p>
            <a:endParaRPr lang="en-US"/>
          </a:p>
        </p:txBody>
      </p:sp>
      <p:graphicFrame>
        <p:nvGraphicFramePr>
          <p:cNvPr id="6" name="Table 5">
            <a:extLst>
              <a:ext uri="{FF2B5EF4-FFF2-40B4-BE49-F238E27FC236}">
                <a16:creationId xmlns:a16="http://schemas.microsoft.com/office/drawing/2014/main" id="{6366C153-5F02-974D-17E4-EC19C1C2C724}"/>
              </a:ext>
            </a:extLst>
          </p:cNvPr>
          <p:cNvGraphicFramePr>
            <a:graphicFrameLocks noGrp="1"/>
          </p:cNvGraphicFramePr>
          <p:nvPr>
            <p:extLst>
              <p:ext uri="{D42A27DB-BD31-4B8C-83A1-F6EECF244321}">
                <p14:modId xmlns:p14="http://schemas.microsoft.com/office/powerpoint/2010/main" val="1116071220"/>
              </p:ext>
            </p:extLst>
          </p:nvPr>
        </p:nvGraphicFramePr>
        <p:xfrm>
          <a:off x="1684866" y="1112464"/>
          <a:ext cx="5384801" cy="3649980"/>
        </p:xfrm>
        <a:graphic>
          <a:graphicData uri="http://schemas.openxmlformats.org/drawingml/2006/table">
            <a:tbl>
              <a:tblPr>
                <a:tableStyleId>{5C22544A-7EE6-4342-B048-85BDC9FD1C3A}</a:tableStyleId>
              </a:tblPr>
              <a:tblGrid>
                <a:gridCol w="1072492">
                  <a:extLst>
                    <a:ext uri="{9D8B030D-6E8A-4147-A177-3AD203B41FA5}">
                      <a16:colId xmlns:a16="http://schemas.microsoft.com/office/drawing/2014/main" val="967662101"/>
                    </a:ext>
                  </a:extLst>
                </a:gridCol>
                <a:gridCol w="2100296">
                  <a:extLst>
                    <a:ext uri="{9D8B030D-6E8A-4147-A177-3AD203B41FA5}">
                      <a16:colId xmlns:a16="http://schemas.microsoft.com/office/drawing/2014/main" val="1702444761"/>
                    </a:ext>
                  </a:extLst>
                </a:gridCol>
                <a:gridCol w="2212013">
                  <a:extLst>
                    <a:ext uri="{9D8B030D-6E8A-4147-A177-3AD203B41FA5}">
                      <a16:colId xmlns:a16="http://schemas.microsoft.com/office/drawing/2014/main" val="2555649604"/>
                    </a:ext>
                  </a:extLst>
                </a:gridCol>
              </a:tblGrid>
              <a:tr h="211455">
                <a:tc>
                  <a:txBody>
                    <a:bodyPr/>
                    <a:lstStyle/>
                    <a:p>
                      <a:pPr algn="ctr" fontAlgn="b"/>
                      <a:r>
                        <a:rPr lang="en-MY" sz="1400" u="none" strike="noStrike" dirty="0">
                          <a:effectLst/>
                        </a:rPr>
                        <a:t>Type  </a:t>
                      </a:r>
                      <a:endParaRPr lang="en-MY" sz="1400" b="0" i="0" u="none" strike="noStrike" dirty="0">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MY" sz="1400" u="none" strike="noStrike">
                          <a:effectLst/>
                        </a:rPr>
                        <a:t>Male Term</a:t>
                      </a:r>
                      <a:endParaRPr lang="en-MY" sz="1400" b="0" i="0" u="none" strike="noStrike">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MY" sz="1400" u="none" strike="noStrike">
                          <a:effectLst/>
                        </a:rPr>
                        <a:t>Female Term</a:t>
                      </a:r>
                      <a:endParaRPr lang="en-MY" sz="1400" b="0" i="0" u="none" strike="noStrike">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4233889648"/>
                  </a:ext>
                </a:extLst>
              </a:tr>
              <a:tr h="828675">
                <a:tc>
                  <a:txBody>
                    <a:bodyPr/>
                    <a:lstStyle/>
                    <a:p>
                      <a:pPr algn="ctr" fontAlgn="b"/>
                      <a:r>
                        <a:rPr lang="en-MY" sz="1400" u="none" strike="noStrike" dirty="0">
                          <a:effectLst/>
                        </a:rPr>
                        <a:t>Base Term </a:t>
                      </a:r>
                      <a:endParaRPr lang="en-MY" sz="1400" b="0" i="0" u="none" strike="noStrike" dirty="0">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MY" sz="1400" u="none" strike="noStrike" dirty="0">
                          <a:effectLst/>
                        </a:rPr>
                        <a:t>male</a:t>
                      </a:r>
                      <a:br>
                        <a:rPr lang="en-MY" sz="1400" u="none" strike="noStrike" dirty="0">
                          <a:effectLst/>
                        </a:rPr>
                      </a:br>
                      <a:r>
                        <a:rPr lang="en-MY" sz="1400" u="none" strike="noStrike" dirty="0">
                          <a:effectLst/>
                        </a:rPr>
                        <a:t>man</a:t>
                      </a:r>
                      <a:br>
                        <a:rPr lang="en-MY" sz="1400" u="none" strike="noStrike" dirty="0">
                          <a:effectLst/>
                        </a:rPr>
                      </a:br>
                      <a:r>
                        <a:rPr lang="en-MY" sz="1400" u="none" strike="noStrike" dirty="0">
                          <a:effectLst/>
                        </a:rPr>
                        <a:t>boy</a:t>
                      </a:r>
                      <a:br>
                        <a:rPr lang="en-MY" sz="1400" u="none" strike="noStrike" dirty="0">
                          <a:effectLst/>
                        </a:rPr>
                      </a:br>
                      <a:endParaRPr lang="en-MY" sz="1400" b="0" i="0" u="none" strike="noStrike" dirty="0">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MY" sz="1400" u="none" strike="noStrike">
                          <a:effectLst/>
                        </a:rPr>
                        <a:t>female</a:t>
                      </a:r>
                      <a:br>
                        <a:rPr lang="en-MY" sz="1400" u="none" strike="noStrike">
                          <a:effectLst/>
                        </a:rPr>
                      </a:br>
                      <a:r>
                        <a:rPr lang="en-MY" sz="1400" u="none" strike="noStrike">
                          <a:effectLst/>
                        </a:rPr>
                        <a:t>woman</a:t>
                      </a:r>
                      <a:br>
                        <a:rPr lang="en-MY" sz="1400" u="none" strike="noStrike">
                          <a:effectLst/>
                        </a:rPr>
                      </a:br>
                      <a:r>
                        <a:rPr lang="en-MY" sz="1400" u="none" strike="noStrike">
                          <a:effectLst/>
                        </a:rPr>
                        <a:t>girle</a:t>
                      </a:r>
                      <a:endParaRPr lang="en-MY" sz="1400" b="0" i="0" u="none" strike="noStrike">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235603134"/>
                  </a:ext>
                </a:extLst>
              </a:tr>
              <a:tr h="828675">
                <a:tc>
                  <a:txBody>
                    <a:bodyPr/>
                    <a:lstStyle/>
                    <a:p>
                      <a:pPr algn="ctr" fontAlgn="b"/>
                      <a:r>
                        <a:rPr lang="en-MY" sz="1400" u="none" strike="noStrike">
                          <a:effectLst/>
                        </a:rPr>
                        <a:t>pronoun</a:t>
                      </a:r>
                      <a:endParaRPr lang="en-MY" sz="1400" b="0" i="0" u="none" strike="noStrike">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MY" sz="1400" u="none" strike="noStrike" dirty="0">
                          <a:effectLst/>
                        </a:rPr>
                        <a:t>he</a:t>
                      </a:r>
                      <a:br>
                        <a:rPr lang="en-MY" sz="1400" u="none" strike="noStrike" dirty="0">
                          <a:effectLst/>
                        </a:rPr>
                      </a:br>
                      <a:r>
                        <a:rPr lang="en-MY" sz="1400" u="none" strike="noStrike" dirty="0">
                          <a:effectLst/>
                        </a:rPr>
                        <a:t>him</a:t>
                      </a:r>
                      <a:br>
                        <a:rPr lang="en-MY" sz="1400" u="none" strike="noStrike" dirty="0">
                          <a:effectLst/>
                        </a:rPr>
                      </a:br>
                      <a:r>
                        <a:rPr lang="en-MY" sz="1400" u="none" strike="noStrike" dirty="0">
                          <a:effectLst/>
                        </a:rPr>
                        <a:t>his</a:t>
                      </a:r>
                      <a:br>
                        <a:rPr lang="en-MY" sz="1400" u="none" strike="noStrike" dirty="0">
                          <a:effectLst/>
                        </a:rPr>
                      </a:br>
                      <a:r>
                        <a:rPr lang="en-MY" sz="1400" u="none" strike="noStrike" dirty="0">
                          <a:effectLst/>
                        </a:rPr>
                        <a:t>himself</a:t>
                      </a:r>
                      <a:endParaRPr lang="en-MY" sz="1400" b="0" i="0" u="none" strike="noStrike" dirty="0">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MY" sz="1400" u="none" strike="noStrike">
                          <a:effectLst/>
                        </a:rPr>
                        <a:t>she</a:t>
                      </a:r>
                      <a:br>
                        <a:rPr lang="en-MY" sz="1400" u="none" strike="noStrike">
                          <a:effectLst/>
                        </a:rPr>
                      </a:br>
                      <a:r>
                        <a:rPr lang="en-MY" sz="1400" u="none" strike="noStrike">
                          <a:effectLst/>
                        </a:rPr>
                        <a:t>her</a:t>
                      </a:r>
                      <a:br>
                        <a:rPr lang="en-MY" sz="1400" u="none" strike="noStrike">
                          <a:effectLst/>
                        </a:rPr>
                      </a:br>
                      <a:r>
                        <a:rPr lang="en-MY" sz="1400" u="none" strike="noStrike">
                          <a:effectLst/>
                        </a:rPr>
                        <a:t>hers</a:t>
                      </a:r>
                      <a:br>
                        <a:rPr lang="en-MY" sz="1400" u="none" strike="noStrike">
                          <a:effectLst/>
                        </a:rPr>
                      </a:br>
                      <a:r>
                        <a:rPr lang="en-MY" sz="1400" u="none" strike="noStrike">
                          <a:effectLst/>
                        </a:rPr>
                        <a:t>herself</a:t>
                      </a:r>
                      <a:endParaRPr lang="en-MY" sz="1400" b="0" i="0" u="none" strike="noStrike">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747099377"/>
                  </a:ext>
                </a:extLst>
              </a:tr>
              <a:tr h="1651635">
                <a:tc>
                  <a:txBody>
                    <a:bodyPr/>
                    <a:lstStyle/>
                    <a:p>
                      <a:pPr algn="ctr" fontAlgn="b"/>
                      <a:r>
                        <a:rPr lang="en-MY" sz="1400" u="none" strike="noStrike">
                          <a:effectLst/>
                        </a:rPr>
                        <a:t>family term</a:t>
                      </a:r>
                      <a:endParaRPr lang="en-MY" sz="1400" b="0" i="0" u="none" strike="noStrike">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400" u="none" strike="noStrike" dirty="0">
                          <a:effectLst/>
                        </a:rPr>
                        <a:t>husband</a:t>
                      </a:r>
                      <a:br>
                        <a:rPr lang="en-US" sz="1400" u="none" strike="noStrike" dirty="0">
                          <a:effectLst/>
                        </a:rPr>
                      </a:br>
                      <a:r>
                        <a:rPr lang="en-US" sz="1400" u="none" strike="noStrike" dirty="0">
                          <a:effectLst/>
                        </a:rPr>
                        <a:t>father</a:t>
                      </a:r>
                      <a:br>
                        <a:rPr lang="en-US" sz="1400" u="none" strike="noStrike" dirty="0">
                          <a:effectLst/>
                        </a:rPr>
                      </a:br>
                      <a:r>
                        <a:rPr lang="en-US" sz="1400" u="none" strike="noStrike" dirty="0">
                          <a:effectLst/>
                        </a:rPr>
                        <a:t>son</a:t>
                      </a:r>
                      <a:br>
                        <a:rPr lang="en-US" sz="1400" u="none" strike="noStrike" dirty="0">
                          <a:effectLst/>
                        </a:rPr>
                      </a:br>
                      <a:r>
                        <a:rPr lang="en-US" sz="1400" u="none" strike="noStrike" dirty="0">
                          <a:effectLst/>
                        </a:rPr>
                        <a:t>brother</a:t>
                      </a:r>
                      <a:br>
                        <a:rPr lang="en-US" sz="1400" u="none" strike="noStrike" dirty="0">
                          <a:effectLst/>
                        </a:rPr>
                      </a:br>
                      <a:r>
                        <a:rPr lang="en-US" sz="1400" u="none" strike="noStrike" dirty="0">
                          <a:effectLst/>
                        </a:rPr>
                        <a:t>grandfather</a:t>
                      </a:r>
                      <a:br>
                        <a:rPr lang="en-US" sz="1400" u="none" strike="noStrike" dirty="0">
                          <a:effectLst/>
                        </a:rPr>
                      </a:br>
                      <a:r>
                        <a:rPr lang="en-US" sz="1400" u="none" strike="noStrike" dirty="0">
                          <a:effectLst/>
                        </a:rPr>
                        <a:t>grandson</a:t>
                      </a:r>
                      <a:br>
                        <a:rPr lang="en-US" sz="1400" u="none" strike="noStrike" dirty="0">
                          <a:effectLst/>
                        </a:rPr>
                      </a:br>
                      <a:r>
                        <a:rPr lang="en-US" sz="1400" u="none" strike="noStrike" dirty="0">
                          <a:effectLst/>
                        </a:rPr>
                        <a:t>uncle</a:t>
                      </a:r>
                      <a:br>
                        <a:rPr lang="en-US" sz="1400" u="none" strike="noStrike" dirty="0">
                          <a:effectLst/>
                        </a:rPr>
                      </a:br>
                      <a:r>
                        <a:rPr lang="en-US" sz="1400" u="none" strike="noStrike" dirty="0">
                          <a:effectLst/>
                        </a:rPr>
                        <a:t>nephew</a:t>
                      </a:r>
                      <a:endParaRPr lang="en-US" sz="1400" b="0" i="0" u="none" strike="noStrike" dirty="0">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400" u="none" strike="noStrike" dirty="0">
                          <a:effectLst/>
                        </a:rPr>
                        <a:t>wife</a:t>
                      </a:r>
                      <a:br>
                        <a:rPr lang="en-US" sz="1400" u="none" strike="noStrike" dirty="0">
                          <a:effectLst/>
                        </a:rPr>
                      </a:br>
                      <a:r>
                        <a:rPr lang="en-US" sz="1400" u="none" strike="noStrike" dirty="0">
                          <a:effectLst/>
                        </a:rPr>
                        <a:t>mother</a:t>
                      </a:r>
                      <a:br>
                        <a:rPr lang="en-US" sz="1400" u="none" strike="noStrike" dirty="0">
                          <a:effectLst/>
                        </a:rPr>
                      </a:br>
                      <a:r>
                        <a:rPr lang="en-US" sz="1400" u="none" strike="noStrike" dirty="0">
                          <a:effectLst/>
                        </a:rPr>
                        <a:t>daughter</a:t>
                      </a:r>
                      <a:br>
                        <a:rPr lang="en-US" sz="1400" u="none" strike="noStrike" dirty="0">
                          <a:effectLst/>
                        </a:rPr>
                      </a:br>
                      <a:r>
                        <a:rPr lang="en-US" sz="1400" u="none" strike="noStrike" dirty="0">
                          <a:effectLst/>
                        </a:rPr>
                        <a:t>sister</a:t>
                      </a:r>
                      <a:br>
                        <a:rPr lang="en-US" sz="1400" u="none" strike="noStrike" dirty="0">
                          <a:effectLst/>
                        </a:rPr>
                      </a:br>
                      <a:r>
                        <a:rPr lang="en-US" sz="1400" u="none" strike="noStrike" dirty="0">
                          <a:effectLst/>
                        </a:rPr>
                        <a:t>grandmother</a:t>
                      </a:r>
                      <a:br>
                        <a:rPr lang="en-US" sz="1400" u="none" strike="noStrike" dirty="0">
                          <a:effectLst/>
                        </a:rPr>
                      </a:br>
                      <a:r>
                        <a:rPr lang="en-US" sz="1400" u="none" strike="noStrike" dirty="0">
                          <a:effectLst/>
                        </a:rPr>
                        <a:t>grandson</a:t>
                      </a:r>
                      <a:br>
                        <a:rPr lang="en-US" sz="1400" u="none" strike="noStrike" dirty="0">
                          <a:effectLst/>
                        </a:rPr>
                      </a:br>
                      <a:r>
                        <a:rPr lang="en-US" sz="1400" u="none" strike="noStrike" dirty="0">
                          <a:effectLst/>
                        </a:rPr>
                        <a:t>aunt</a:t>
                      </a:r>
                      <a:br>
                        <a:rPr lang="en-US" sz="1400" u="none" strike="noStrike" dirty="0">
                          <a:effectLst/>
                        </a:rPr>
                      </a:br>
                      <a:r>
                        <a:rPr lang="en-US" sz="1400" u="none" strike="noStrike" dirty="0">
                          <a:effectLst/>
                        </a:rPr>
                        <a:t>niece</a:t>
                      </a:r>
                      <a:endParaRPr lang="en-US" sz="1400" b="0" i="0" u="none" strike="noStrike" dirty="0">
                        <a:solidFill>
                          <a:srgbClr val="000000"/>
                        </a:solidFill>
                        <a:effectLst/>
                        <a:latin typeface="Calibri" panose="020F0502020204030204" pitchFamily="34" charset="0"/>
                      </a:endParaRPr>
                    </a:p>
                  </a:txBody>
                  <a:tcPr marL="5715" marR="5715" marT="5715" marB="0" anchor="b">
                    <a:gradFill>
                      <a:gsLst>
                        <a:gs pos="35000">
                          <a:schemeClr val="accent2">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567902757"/>
                  </a:ext>
                </a:extLst>
              </a:tr>
            </a:tbl>
          </a:graphicData>
        </a:graphic>
      </p:graphicFrame>
      <p:sp>
        <p:nvSpPr>
          <p:cNvPr id="7" name="TextBox 6">
            <a:extLst>
              <a:ext uri="{FF2B5EF4-FFF2-40B4-BE49-F238E27FC236}">
                <a16:creationId xmlns:a16="http://schemas.microsoft.com/office/drawing/2014/main" id="{2D6F429E-ADA6-D99A-EF8F-1836BB563A8A}"/>
              </a:ext>
            </a:extLst>
          </p:cNvPr>
          <p:cNvSpPr txBox="1"/>
          <p:nvPr/>
        </p:nvSpPr>
        <p:spPr>
          <a:xfrm>
            <a:off x="203199" y="4766734"/>
            <a:ext cx="7171267" cy="369332"/>
          </a:xfrm>
          <a:prstGeom prst="rect">
            <a:avLst/>
          </a:prstGeom>
          <a:noFill/>
        </p:spPr>
        <p:txBody>
          <a:bodyPr wrap="square">
            <a:spAutoFit/>
          </a:bodyPr>
          <a:lstStyle/>
          <a:p>
            <a:r>
              <a:rPr lang="en-US" sz="900" dirty="0" err="1">
                <a:solidFill>
                  <a:srgbClr val="222222"/>
                </a:solidFill>
              </a:rPr>
              <a:t>Hitti</a:t>
            </a:r>
            <a:r>
              <a:rPr lang="en-US" sz="900" dirty="0">
                <a:solidFill>
                  <a:srgbClr val="222222"/>
                </a:solidFill>
              </a:rPr>
              <a:t>, Y., Jang, E., Moreno, I. and Pelletier, C., 2019, August. Proposed taxonomy for gender bias in text; a filtering methodology for the gender generalization subtype. In </a:t>
            </a:r>
            <a:r>
              <a:rPr lang="en-US" sz="900" i="1" dirty="0">
                <a:solidFill>
                  <a:srgbClr val="222222"/>
                </a:solidFill>
              </a:rPr>
              <a:t>Proceedings of the First Workshop on Gender Bias in Natural Language Processing</a:t>
            </a:r>
            <a:r>
              <a:rPr lang="en-US" sz="900" dirty="0">
                <a:solidFill>
                  <a:srgbClr val="222222"/>
                </a:solidFill>
              </a:rPr>
              <a:t> (pp. 8-17).</a:t>
            </a:r>
            <a:endParaRPr lang="en-MY" sz="900" dirty="0"/>
          </a:p>
        </p:txBody>
      </p:sp>
    </p:spTree>
    <p:extLst>
      <p:ext uri="{BB962C8B-B14F-4D97-AF65-F5344CB8AC3E}">
        <p14:creationId xmlns:p14="http://schemas.microsoft.com/office/powerpoint/2010/main" val="2613622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4A2FDC-A4EE-5388-A807-167E1F3D4C87}"/>
              </a:ext>
            </a:extLst>
          </p:cNvPr>
          <p:cNvSpPr>
            <a:spLocks noGrp="1"/>
          </p:cNvSpPr>
          <p:nvPr>
            <p:ph type="body" sz="quarter" idx="20"/>
          </p:nvPr>
        </p:nvSpPr>
        <p:spPr/>
        <p:txBody>
          <a:bodyPr/>
          <a:lstStyle/>
          <a:p>
            <a:r>
              <a:rPr lang="en-US" dirty="0"/>
              <a:t>Natural Language Processing</a:t>
            </a:r>
          </a:p>
          <a:p>
            <a:endParaRPr lang="en-US" dirty="0"/>
          </a:p>
        </p:txBody>
      </p:sp>
      <p:sp>
        <p:nvSpPr>
          <p:cNvPr id="3" name="Text Placeholder 2">
            <a:extLst>
              <a:ext uri="{FF2B5EF4-FFF2-40B4-BE49-F238E27FC236}">
                <a16:creationId xmlns:a16="http://schemas.microsoft.com/office/drawing/2014/main" id="{DD84DBF2-3099-7384-2DFA-F1ACC0C584F0}"/>
              </a:ext>
            </a:extLst>
          </p:cNvPr>
          <p:cNvSpPr>
            <a:spLocks noGrp="1"/>
          </p:cNvSpPr>
          <p:nvPr>
            <p:ph type="body" sz="quarter" idx="14"/>
          </p:nvPr>
        </p:nvSpPr>
        <p:spPr>
          <a:xfrm>
            <a:off x="431801" y="1447800"/>
            <a:ext cx="8280399" cy="2895598"/>
          </a:xfrm>
        </p:spPr>
        <p:txBody>
          <a:bodyPr/>
          <a:lstStyle/>
          <a:p>
            <a:r>
              <a:rPr lang="en-US" sz="1800" dirty="0"/>
              <a:t>NLP focuses on how to program computers to process and analyze natural language</a:t>
            </a:r>
          </a:p>
          <a:p>
            <a:r>
              <a:rPr lang="en-US" sz="1800" dirty="0"/>
              <a:t>NLP Applications are used to in multiple well-known applications: </a:t>
            </a:r>
          </a:p>
          <a:p>
            <a:pPr lvl="2"/>
            <a:r>
              <a:rPr lang="en-US" sz="1400" dirty="0"/>
              <a:t>Sentiment Analysis</a:t>
            </a:r>
          </a:p>
          <a:p>
            <a:pPr lvl="2"/>
            <a:r>
              <a:rPr lang="en-US" sz="1400" dirty="0"/>
              <a:t>Text Classification</a:t>
            </a:r>
          </a:p>
          <a:p>
            <a:pPr lvl="2"/>
            <a:r>
              <a:rPr lang="en-US" sz="1400" dirty="0"/>
              <a:t>Chatbots &amp; Virtual Assistants</a:t>
            </a:r>
          </a:p>
          <a:p>
            <a:pPr lvl="2"/>
            <a:r>
              <a:rPr lang="en-US" sz="1400" dirty="0"/>
              <a:t>Text Extraction</a:t>
            </a:r>
          </a:p>
          <a:p>
            <a:pPr lvl="2"/>
            <a:r>
              <a:rPr lang="en-US" sz="1400" dirty="0"/>
              <a:t>Machine Translation</a:t>
            </a:r>
          </a:p>
          <a:p>
            <a:pPr lvl="2"/>
            <a:r>
              <a:rPr lang="en-US" sz="1400" dirty="0"/>
              <a:t>Text Summarization</a:t>
            </a:r>
          </a:p>
          <a:p>
            <a:pPr lvl="2"/>
            <a:r>
              <a:rPr lang="en-US" sz="1400" dirty="0"/>
              <a:t>Market Intelligence</a:t>
            </a:r>
          </a:p>
          <a:p>
            <a:pPr lvl="2"/>
            <a:r>
              <a:rPr lang="en-US" sz="1400" dirty="0"/>
              <a:t>Auto-Correct</a:t>
            </a:r>
          </a:p>
          <a:p>
            <a:pPr lvl="2"/>
            <a:r>
              <a:rPr lang="en-US" sz="1400" dirty="0"/>
              <a:t>Intent Classification</a:t>
            </a:r>
          </a:p>
          <a:p>
            <a:pPr lvl="2"/>
            <a:r>
              <a:rPr lang="en-US" sz="1400" dirty="0"/>
              <a:t>Urgency Detection</a:t>
            </a:r>
          </a:p>
          <a:p>
            <a:pPr lvl="2"/>
            <a:r>
              <a:rPr lang="en-US" sz="1400" dirty="0"/>
              <a:t>Speech Recognition</a:t>
            </a:r>
          </a:p>
          <a:p>
            <a:endParaRPr lang="en-US" sz="1800" dirty="0"/>
          </a:p>
        </p:txBody>
      </p:sp>
    </p:spTree>
    <p:extLst>
      <p:ext uri="{BB962C8B-B14F-4D97-AF65-F5344CB8AC3E}">
        <p14:creationId xmlns:p14="http://schemas.microsoft.com/office/powerpoint/2010/main" val="3383780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E1DDE3-A96E-BE19-A8D4-F5D81AAE49FA}"/>
              </a:ext>
            </a:extLst>
          </p:cNvPr>
          <p:cNvSpPr>
            <a:spLocks noGrp="1"/>
          </p:cNvSpPr>
          <p:nvPr>
            <p:ph type="body" sz="quarter" idx="20"/>
          </p:nvPr>
        </p:nvSpPr>
        <p:spPr/>
        <p:txBody>
          <a:bodyPr/>
          <a:lstStyle/>
          <a:p>
            <a:r>
              <a:rPr lang="en-US" dirty="0"/>
              <a:t>NLP models are what they eat</a:t>
            </a:r>
          </a:p>
        </p:txBody>
      </p:sp>
      <p:sp>
        <p:nvSpPr>
          <p:cNvPr id="3" name="Text Placeholder 2">
            <a:extLst>
              <a:ext uri="{FF2B5EF4-FFF2-40B4-BE49-F238E27FC236}">
                <a16:creationId xmlns:a16="http://schemas.microsoft.com/office/drawing/2014/main" id="{2834D804-B23F-0F42-5607-EFBDC7FBC9E0}"/>
              </a:ext>
            </a:extLst>
          </p:cNvPr>
          <p:cNvSpPr>
            <a:spLocks noGrp="1"/>
          </p:cNvSpPr>
          <p:nvPr>
            <p:ph type="body" sz="quarter" idx="14"/>
          </p:nvPr>
        </p:nvSpPr>
        <p:spPr>
          <a:xfrm>
            <a:off x="431801" y="1447800"/>
            <a:ext cx="8280399" cy="2895598"/>
          </a:xfrm>
        </p:spPr>
        <p:txBody>
          <a:bodyPr/>
          <a:lstStyle/>
          <a:p>
            <a:r>
              <a:rPr lang="en-US" sz="1800" dirty="0"/>
              <a:t>Computers can learn better than ever about languages and their meaning. Give a model a text it will sum it up for you and answer any questions. State-of-the-art NLP models can infer a lot about the world where we are living in. And this world is full of bias.</a:t>
            </a:r>
          </a:p>
          <a:p>
            <a:endParaRPr lang="en-US" sz="1800" dirty="0"/>
          </a:p>
        </p:txBody>
      </p:sp>
      <p:sp>
        <p:nvSpPr>
          <p:cNvPr id="4" name="TextBox 3">
            <a:extLst>
              <a:ext uri="{FF2B5EF4-FFF2-40B4-BE49-F238E27FC236}">
                <a16:creationId xmlns:a16="http://schemas.microsoft.com/office/drawing/2014/main" id="{5E99BCDA-0654-0CD8-345C-80466474A6CF}"/>
              </a:ext>
            </a:extLst>
          </p:cNvPr>
          <p:cNvSpPr txBox="1"/>
          <p:nvPr/>
        </p:nvSpPr>
        <p:spPr>
          <a:xfrm>
            <a:off x="2286000" y="2720656"/>
            <a:ext cx="4572000" cy="300082"/>
          </a:xfrm>
          <a:prstGeom prst="rect">
            <a:avLst/>
          </a:prstGeom>
          <a:noFill/>
        </p:spPr>
        <p:txBody>
          <a:bodyPr wrap="square">
            <a:spAutoFit/>
          </a:bodyPr>
          <a:lstStyle/>
          <a:p>
            <a:r>
              <a:rPr lang="en-MY" sz="1350" spc="-4" dirty="0">
                <a:solidFill>
                  <a:srgbClr val="292929"/>
                </a:solidFill>
                <a:latin typeface="Georgia" panose="02040502050405020303" pitchFamily="18" charset="0"/>
                <a:ea typeface="Times New Roman" panose="02020603050405020304" pitchFamily="18" charset="0"/>
                <a:cs typeface="Segoe UI" panose="020B0502040204020203" pitchFamily="34" charset="0"/>
              </a:rPr>
              <a:t>{nurse- doctor — hospital}. </a:t>
            </a:r>
            <a:endParaRPr lang="en-MY" dirty="0"/>
          </a:p>
        </p:txBody>
      </p:sp>
      <p:sp>
        <p:nvSpPr>
          <p:cNvPr id="5" name="TextBox 4">
            <a:extLst>
              <a:ext uri="{FF2B5EF4-FFF2-40B4-BE49-F238E27FC236}">
                <a16:creationId xmlns:a16="http://schemas.microsoft.com/office/drawing/2014/main" id="{26DDC295-A563-1ACA-0B08-38A173D23D9C}"/>
              </a:ext>
            </a:extLst>
          </p:cNvPr>
          <p:cNvSpPr txBox="1"/>
          <p:nvPr/>
        </p:nvSpPr>
        <p:spPr>
          <a:xfrm>
            <a:off x="2286000" y="3014347"/>
            <a:ext cx="5754757" cy="300082"/>
          </a:xfrm>
          <a:prstGeom prst="rect">
            <a:avLst/>
          </a:prstGeom>
          <a:noFill/>
        </p:spPr>
        <p:txBody>
          <a:bodyPr wrap="square">
            <a:spAutoFit/>
          </a:bodyPr>
          <a:lstStyle/>
          <a:p>
            <a:r>
              <a:rPr lang="en-MY" sz="1350" spc="-4" dirty="0">
                <a:solidFill>
                  <a:srgbClr val="292929"/>
                </a:solidFill>
                <a:latin typeface="Georgia" panose="02040502050405020303" pitchFamily="18" charset="0"/>
                <a:ea typeface="Times New Roman" panose="02020603050405020304" pitchFamily="18" charset="0"/>
                <a:cs typeface="Segoe UI" panose="020B0502040204020203" pitchFamily="34" charset="0"/>
              </a:rPr>
              <a:t>‘doctors’ will mainly use words related to men (he, man, guy…). </a:t>
            </a:r>
            <a:endParaRPr lang="en-MY" dirty="0"/>
          </a:p>
        </p:txBody>
      </p:sp>
      <p:sp>
        <p:nvSpPr>
          <p:cNvPr id="6" name="TextBox 5">
            <a:extLst>
              <a:ext uri="{FF2B5EF4-FFF2-40B4-BE49-F238E27FC236}">
                <a16:creationId xmlns:a16="http://schemas.microsoft.com/office/drawing/2014/main" id="{93EAD365-7E6F-530E-93C9-8293A402B138}"/>
              </a:ext>
            </a:extLst>
          </p:cNvPr>
          <p:cNvSpPr txBox="1"/>
          <p:nvPr/>
        </p:nvSpPr>
        <p:spPr>
          <a:xfrm>
            <a:off x="595563" y="4148890"/>
            <a:ext cx="2087483" cy="923330"/>
          </a:xfrm>
          <a:prstGeom prst="rect">
            <a:avLst/>
          </a:prstGeom>
          <a:noFill/>
          <a:ln w="12700">
            <a:solidFill>
              <a:schemeClr val="tx1"/>
            </a:solidFill>
          </a:ln>
        </p:spPr>
        <p:txBody>
          <a:bodyPr wrap="square" rtlCol="0">
            <a:spAutoFit/>
          </a:bodyPr>
          <a:lstStyle/>
          <a:p>
            <a:r>
              <a:rPr lang="en-US" dirty="0"/>
              <a:t>Training Data are collected &amp; annotated</a:t>
            </a:r>
            <a:endParaRPr lang="en-MY" dirty="0"/>
          </a:p>
        </p:txBody>
      </p:sp>
      <p:sp>
        <p:nvSpPr>
          <p:cNvPr id="7" name="Arrow: Right 6">
            <a:extLst>
              <a:ext uri="{FF2B5EF4-FFF2-40B4-BE49-F238E27FC236}">
                <a16:creationId xmlns:a16="http://schemas.microsoft.com/office/drawing/2014/main" id="{FC6F4246-C459-B818-D59F-B2EFA6A36041}"/>
              </a:ext>
            </a:extLst>
          </p:cNvPr>
          <p:cNvSpPr/>
          <p:nvPr/>
        </p:nvSpPr>
        <p:spPr>
          <a:xfrm>
            <a:off x="3058840" y="4203667"/>
            <a:ext cx="207545" cy="17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C21C33FE-A8AA-0FC4-5328-B068257F7154}"/>
              </a:ext>
            </a:extLst>
          </p:cNvPr>
          <p:cNvSpPr txBox="1"/>
          <p:nvPr/>
        </p:nvSpPr>
        <p:spPr>
          <a:xfrm>
            <a:off x="3574690" y="4151627"/>
            <a:ext cx="2063417" cy="369332"/>
          </a:xfrm>
          <a:prstGeom prst="rect">
            <a:avLst/>
          </a:prstGeom>
          <a:noFill/>
          <a:ln w="12700">
            <a:solidFill>
              <a:schemeClr val="tx1"/>
            </a:solidFill>
          </a:ln>
        </p:spPr>
        <p:txBody>
          <a:bodyPr wrap="square" rtlCol="0">
            <a:spAutoFit/>
          </a:bodyPr>
          <a:lstStyle/>
          <a:p>
            <a:r>
              <a:rPr lang="en-US" dirty="0"/>
              <a:t>Model is trained</a:t>
            </a:r>
          </a:p>
        </p:txBody>
      </p:sp>
      <p:sp>
        <p:nvSpPr>
          <p:cNvPr id="9" name="Arrow: Right 8">
            <a:extLst>
              <a:ext uri="{FF2B5EF4-FFF2-40B4-BE49-F238E27FC236}">
                <a16:creationId xmlns:a16="http://schemas.microsoft.com/office/drawing/2014/main" id="{4503F4D2-E3DF-3460-4833-7B33DDC0D240}"/>
              </a:ext>
            </a:extLst>
          </p:cNvPr>
          <p:cNvSpPr/>
          <p:nvPr/>
        </p:nvSpPr>
        <p:spPr>
          <a:xfrm>
            <a:off x="5839637" y="4196378"/>
            <a:ext cx="207545" cy="17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TextBox 9">
            <a:extLst>
              <a:ext uri="{FF2B5EF4-FFF2-40B4-BE49-F238E27FC236}">
                <a16:creationId xmlns:a16="http://schemas.microsoft.com/office/drawing/2014/main" id="{A9E1BCC1-F606-61DA-2C2A-9F66DAD21477}"/>
              </a:ext>
            </a:extLst>
          </p:cNvPr>
          <p:cNvSpPr txBox="1"/>
          <p:nvPr/>
        </p:nvSpPr>
        <p:spPr>
          <a:xfrm>
            <a:off x="6254720" y="4144338"/>
            <a:ext cx="1597193" cy="369332"/>
          </a:xfrm>
          <a:prstGeom prst="rect">
            <a:avLst/>
          </a:prstGeom>
          <a:noFill/>
          <a:ln w="12700">
            <a:solidFill>
              <a:schemeClr val="tx1"/>
            </a:solidFill>
          </a:ln>
        </p:spPr>
        <p:txBody>
          <a:bodyPr wrap="square" rtlCol="0">
            <a:spAutoFit/>
          </a:bodyPr>
          <a:lstStyle/>
          <a:p>
            <a:r>
              <a:rPr lang="en-US" dirty="0"/>
              <a:t>Interpretation</a:t>
            </a:r>
            <a:endParaRPr lang="en-MY" dirty="0"/>
          </a:p>
        </p:txBody>
      </p:sp>
    </p:spTree>
    <p:extLst>
      <p:ext uri="{BB962C8B-B14F-4D97-AF65-F5344CB8AC3E}">
        <p14:creationId xmlns:p14="http://schemas.microsoft.com/office/powerpoint/2010/main" val="3553638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5BE2C-1CCF-7343-101C-A15E0AEE59C4}"/>
              </a:ext>
            </a:extLst>
          </p:cNvPr>
          <p:cNvSpPr>
            <a:spLocks noGrp="1"/>
          </p:cNvSpPr>
          <p:nvPr>
            <p:ph type="body" sz="quarter" idx="20"/>
          </p:nvPr>
        </p:nvSpPr>
        <p:spPr/>
        <p:txBody>
          <a:bodyPr/>
          <a:lstStyle/>
          <a:p>
            <a:r>
              <a:rPr lang="en-US" dirty="0"/>
              <a:t>Bias in Collection Data</a:t>
            </a:r>
          </a:p>
        </p:txBody>
      </p:sp>
      <p:sp>
        <p:nvSpPr>
          <p:cNvPr id="3" name="Text Placeholder 2">
            <a:extLst>
              <a:ext uri="{FF2B5EF4-FFF2-40B4-BE49-F238E27FC236}">
                <a16:creationId xmlns:a16="http://schemas.microsoft.com/office/drawing/2014/main" id="{DE881CC4-CD8D-C9A8-D9AB-9A37C9AD2DED}"/>
              </a:ext>
            </a:extLst>
          </p:cNvPr>
          <p:cNvSpPr>
            <a:spLocks noGrp="1"/>
          </p:cNvSpPr>
          <p:nvPr>
            <p:ph type="body" sz="quarter" idx="14"/>
          </p:nvPr>
        </p:nvSpPr>
        <p:spPr>
          <a:xfrm>
            <a:off x="431801" y="1447800"/>
            <a:ext cx="5641339" cy="2895598"/>
          </a:xfrm>
        </p:spPr>
        <p:txBody>
          <a:bodyPr/>
          <a:lstStyle/>
          <a:p>
            <a:r>
              <a:rPr lang="en-US" sz="1800" dirty="0"/>
              <a:t>Wait, we thought data was supposed to help me be objective?</a:t>
            </a:r>
          </a:p>
          <a:p>
            <a:pPr lvl="2"/>
            <a:r>
              <a:rPr lang="en-US" sz="1600" dirty="0"/>
              <a:t>Amazon's recruiting machine learning system was biased against women.</a:t>
            </a:r>
          </a:p>
          <a:p>
            <a:pPr lvl="2"/>
            <a:r>
              <a:rPr lang="en-US" sz="1600" dirty="0"/>
              <a:t>Self-driving Uber car that hit and killed woman did not recognize that pedestrians jaywalk.</a:t>
            </a:r>
          </a:p>
          <a:p>
            <a:pPr lvl="2"/>
            <a:r>
              <a:rPr lang="en-US" sz="1600" dirty="0"/>
              <a:t>Racial Discrimination in Face Recognition Technology.</a:t>
            </a:r>
          </a:p>
          <a:p>
            <a:endParaRPr lang="en-US" sz="1800" dirty="0"/>
          </a:p>
          <a:p>
            <a:endParaRPr lang="en-US" sz="1800" dirty="0"/>
          </a:p>
        </p:txBody>
      </p:sp>
      <p:pic>
        <p:nvPicPr>
          <p:cNvPr id="4" name="Picture 2">
            <a:extLst>
              <a:ext uri="{FF2B5EF4-FFF2-40B4-BE49-F238E27FC236}">
                <a16:creationId xmlns:a16="http://schemas.microsoft.com/office/drawing/2014/main" id="{D10D1DE4-B272-D48F-4924-769946ED8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8820" y="2539702"/>
            <a:ext cx="3147252" cy="1803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762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32E7A6-620F-F48E-FC7F-536CE85E0FBA}"/>
              </a:ext>
            </a:extLst>
          </p:cNvPr>
          <p:cNvSpPr>
            <a:spLocks noGrp="1"/>
          </p:cNvSpPr>
          <p:nvPr>
            <p:ph type="body" sz="quarter" idx="20"/>
          </p:nvPr>
        </p:nvSpPr>
        <p:spPr/>
        <p:txBody>
          <a:bodyPr/>
          <a:lstStyle/>
          <a:p>
            <a:r>
              <a:rPr lang="en-US" dirty="0"/>
              <a:t>Bias in Annotation</a:t>
            </a:r>
          </a:p>
        </p:txBody>
      </p:sp>
      <p:sp>
        <p:nvSpPr>
          <p:cNvPr id="3" name="Text Placeholder 2">
            <a:extLst>
              <a:ext uri="{FF2B5EF4-FFF2-40B4-BE49-F238E27FC236}">
                <a16:creationId xmlns:a16="http://schemas.microsoft.com/office/drawing/2014/main" id="{490F0D6D-682F-363E-5CE3-8074DFA41D25}"/>
              </a:ext>
            </a:extLst>
          </p:cNvPr>
          <p:cNvSpPr>
            <a:spLocks noGrp="1"/>
          </p:cNvSpPr>
          <p:nvPr>
            <p:ph type="body" sz="quarter" idx="14"/>
          </p:nvPr>
        </p:nvSpPr>
        <p:spPr>
          <a:xfrm>
            <a:off x="431801" y="1447800"/>
            <a:ext cx="8280399" cy="2895598"/>
          </a:xfrm>
        </p:spPr>
        <p:txBody>
          <a:bodyPr/>
          <a:lstStyle/>
          <a:p>
            <a:r>
              <a:rPr lang="en-US" sz="1800" dirty="0"/>
              <a:t>The physician was speaking with the secretary about </a:t>
            </a:r>
            <a:r>
              <a:rPr lang="en-US" sz="1800" dirty="0">
                <a:solidFill>
                  <a:srgbClr val="FF0000"/>
                </a:solidFill>
              </a:rPr>
              <a:t>……..</a:t>
            </a:r>
            <a:r>
              <a:rPr lang="en-US" sz="1800" dirty="0"/>
              <a:t> son.</a:t>
            </a:r>
          </a:p>
          <a:p>
            <a:endParaRPr lang="en-US" sz="1800" dirty="0"/>
          </a:p>
        </p:txBody>
      </p:sp>
      <p:sp>
        <p:nvSpPr>
          <p:cNvPr id="4" name="Content Placeholder 2">
            <a:extLst>
              <a:ext uri="{FF2B5EF4-FFF2-40B4-BE49-F238E27FC236}">
                <a16:creationId xmlns:a16="http://schemas.microsoft.com/office/drawing/2014/main" id="{80D529ED-15B6-0C61-EA52-1BAAF39BA672}"/>
              </a:ext>
            </a:extLst>
          </p:cNvPr>
          <p:cNvSpPr txBox="1">
            <a:spLocks/>
          </p:cNvSpPr>
          <p:nvPr/>
        </p:nvSpPr>
        <p:spPr>
          <a:xfrm>
            <a:off x="493295" y="2009904"/>
            <a:ext cx="7886700" cy="3263504"/>
          </a:xfrm>
          <a:prstGeom prst="rect">
            <a:avLst/>
          </a:prstGeom>
        </p:spPr>
        <p:txBody>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202124"/>
                </a:solidFill>
                <a:latin typeface="Google Sans"/>
              </a:rPr>
              <a:t>The physician was speaking with the </a:t>
            </a:r>
            <a:r>
              <a:rPr lang="en-US" b="1">
                <a:solidFill>
                  <a:srgbClr val="FF0000"/>
                </a:solidFill>
                <a:latin typeface="Google Sans"/>
              </a:rPr>
              <a:t>secretary</a:t>
            </a:r>
            <a:r>
              <a:rPr lang="en-US" b="1">
                <a:solidFill>
                  <a:srgbClr val="202124"/>
                </a:solidFill>
                <a:latin typeface="Google Sans"/>
              </a:rPr>
              <a:t> about </a:t>
            </a:r>
            <a:r>
              <a:rPr lang="en-US" b="1">
                <a:solidFill>
                  <a:srgbClr val="FF0000"/>
                </a:solidFill>
                <a:latin typeface="Google Sans"/>
              </a:rPr>
              <a:t>her</a:t>
            </a:r>
            <a:r>
              <a:rPr lang="en-US" b="1">
                <a:solidFill>
                  <a:srgbClr val="202124"/>
                </a:solidFill>
                <a:latin typeface="Google Sans"/>
              </a:rPr>
              <a:t> son.</a:t>
            </a:r>
          </a:p>
          <a:p>
            <a:pPr marL="0" indent="0">
              <a:buFont typeface="Arial" panose="020B0604020202020204" pitchFamily="34" charset="0"/>
              <a:buNone/>
            </a:pPr>
            <a:endParaRPr lang="en-US">
              <a:solidFill>
                <a:srgbClr val="202124"/>
              </a:solidFill>
              <a:latin typeface="Google Sans"/>
            </a:endParaRPr>
          </a:p>
          <a:p>
            <a:pPr marL="0" indent="0">
              <a:buFont typeface="Arial" panose="020B0604020202020204" pitchFamily="34" charset="0"/>
              <a:buNone/>
            </a:pPr>
            <a:r>
              <a:rPr lang="en-US" b="1">
                <a:solidFill>
                  <a:srgbClr val="202124"/>
                </a:solidFill>
                <a:latin typeface="Google Sans"/>
              </a:rPr>
              <a:t>The </a:t>
            </a:r>
            <a:r>
              <a:rPr lang="en-US" b="1">
                <a:solidFill>
                  <a:srgbClr val="FF0000"/>
                </a:solidFill>
                <a:latin typeface="Google Sans"/>
              </a:rPr>
              <a:t>physician</a:t>
            </a:r>
            <a:r>
              <a:rPr lang="en-US" b="1">
                <a:solidFill>
                  <a:srgbClr val="202124"/>
                </a:solidFill>
                <a:latin typeface="Google Sans"/>
              </a:rPr>
              <a:t> was speaking with the </a:t>
            </a:r>
            <a:r>
              <a:rPr lang="en-US" b="1">
                <a:latin typeface="Google Sans"/>
              </a:rPr>
              <a:t>secretary</a:t>
            </a:r>
            <a:r>
              <a:rPr lang="en-US" b="1">
                <a:solidFill>
                  <a:srgbClr val="202124"/>
                </a:solidFill>
                <a:latin typeface="Google Sans"/>
              </a:rPr>
              <a:t> about </a:t>
            </a:r>
            <a:r>
              <a:rPr lang="en-US" b="1">
                <a:solidFill>
                  <a:srgbClr val="FF0000"/>
                </a:solidFill>
                <a:latin typeface="Google Sans"/>
              </a:rPr>
              <a:t>his</a:t>
            </a:r>
            <a:r>
              <a:rPr lang="en-US" b="1">
                <a:solidFill>
                  <a:srgbClr val="202124"/>
                </a:solidFill>
                <a:latin typeface="Google Sans"/>
              </a:rPr>
              <a:t> son.</a:t>
            </a:r>
          </a:p>
          <a:p>
            <a:pPr marL="0" indent="0">
              <a:buFont typeface="Arial" panose="020B0604020202020204" pitchFamily="34" charset="0"/>
              <a:buNone/>
            </a:pPr>
            <a:endParaRPr lang="en-US">
              <a:solidFill>
                <a:srgbClr val="202124"/>
              </a:solidFill>
              <a:latin typeface="Google Sans"/>
            </a:endParaRPr>
          </a:p>
          <a:p>
            <a:pPr marL="0" indent="0">
              <a:buFont typeface="Arial" panose="020B0604020202020204" pitchFamily="34" charset="0"/>
              <a:buNone/>
            </a:pPr>
            <a:endParaRPr lang="en-MY"/>
          </a:p>
          <a:p>
            <a:pPr marL="0" indent="0">
              <a:buFont typeface="Arial" panose="020B0604020202020204" pitchFamily="34" charset="0"/>
              <a:buNone/>
            </a:pPr>
            <a:endParaRPr lang="en-MY" dirty="0"/>
          </a:p>
        </p:txBody>
      </p:sp>
    </p:spTree>
    <p:extLst>
      <p:ext uri="{BB962C8B-B14F-4D97-AF65-F5344CB8AC3E}">
        <p14:creationId xmlns:p14="http://schemas.microsoft.com/office/powerpoint/2010/main" val="3837294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CA3501-0858-034D-B63A-515139EE7C31}"/>
              </a:ext>
            </a:extLst>
          </p:cNvPr>
          <p:cNvSpPr>
            <a:spLocks noGrp="1"/>
          </p:cNvSpPr>
          <p:nvPr>
            <p:ph type="body" sz="quarter" idx="20"/>
          </p:nvPr>
        </p:nvSpPr>
        <p:spPr/>
        <p:txBody>
          <a:bodyPr/>
          <a:lstStyle/>
          <a:p>
            <a:r>
              <a:rPr lang="en-US" dirty="0"/>
              <a:t>Bias in all NLP steps </a:t>
            </a:r>
          </a:p>
        </p:txBody>
      </p:sp>
      <p:sp>
        <p:nvSpPr>
          <p:cNvPr id="3" name="Text Placeholder 2">
            <a:extLst>
              <a:ext uri="{FF2B5EF4-FFF2-40B4-BE49-F238E27FC236}">
                <a16:creationId xmlns:a16="http://schemas.microsoft.com/office/drawing/2014/main" id="{929BEF66-6425-7B16-A29B-7968C3206B0F}"/>
              </a:ext>
            </a:extLst>
          </p:cNvPr>
          <p:cNvSpPr>
            <a:spLocks noGrp="1"/>
          </p:cNvSpPr>
          <p:nvPr>
            <p:ph type="body" sz="quarter" idx="14"/>
          </p:nvPr>
        </p:nvSpPr>
        <p:spPr/>
        <p:txBody>
          <a:bodyPr/>
          <a:lstStyle/>
          <a:p>
            <a:r>
              <a:rPr lang="en-US" sz="2800" dirty="0"/>
              <a:t>Human Bias </a:t>
            </a:r>
            <a:endParaRPr lang="en-MY" sz="2800" dirty="0"/>
          </a:p>
          <a:p>
            <a:endParaRPr lang="en-US" dirty="0"/>
          </a:p>
        </p:txBody>
      </p:sp>
      <p:graphicFrame>
        <p:nvGraphicFramePr>
          <p:cNvPr id="4" name="Content Placeholder 5">
            <a:extLst>
              <a:ext uri="{FF2B5EF4-FFF2-40B4-BE49-F238E27FC236}">
                <a16:creationId xmlns:a16="http://schemas.microsoft.com/office/drawing/2014/main" id="{D0376D79-2768-0B82-2889-8448CF87A23A}"/>
              </a:ext>
            </a:extLst>
          </p:cNvPr>
          <p:cNvGraphicFramePr>
            <a:graphicFrameLocks/>
          </p:cNvGraphicFramePr>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780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8DAC34-A598-2B7F-61EE-EF85AAE98FBA}"/>
              </a:ext>
            </a:extLst>
          </p:cNvPr>
          <p:cNvSpPr>
            <a:spLocks noGrp="1"/>
          </p:cNvSpPr>
          <p:nvPr>
            <p:ph type="body" sz="quarter" idx="20"/>
          </p:nvPr>
        </p:nvSpPr>
        <p:spPr/>
        <p:txBody>
          <a:bodyPr/>
          <a:lstStyle/>
          <a:p>
            <a:r>
              <a:rPr lang="en-US" dirty="0"/>
              <a:t>Logic Riddle</a:t>
            </a:r>
          </a:p>
        </p:txBody>
      </p:sp>
      <p:sp>
        <p:nvSpPr>
          <p:cNvPr id="3" name="Text Placeholder 2">
            <a:extLst>
              <a:ext uri="{FF2B5EF4-FFF2-40B4-BE49-F238E27FC236}">
                <a16:creationId xmlns:a16="http://schemas.microsoft.com/office/drawing/2014/main" id="{26D1A669-9D85-608D-5D38-6B709F1D90DF}"/>
              </a:ext>
            </a:extLst>
          </p:cNvPr>
          <p:cNvSpPr>
            <a:spLocks noGrp="1"/>
          </p:cNvSpPr>
          <p:nvPr>
            <p:ph type="body" sz="quarter" idx="14"/>
          </p:nvPr>
        </p:nvSpPr>
        <p:spPr>
          <a:xfrm>
            <a:off x="431801" y="1447800"/>
            <a:ext cx="8338819" cy="2895598"/>
          </a:xfrm>
        </p:spPr>
        <p:txBody>
          <a:bodyPr/>
          <a:lstStyle/>
          <a:p>
            <a:r>
              <a:rPr lang="en-US" sz="1800" b="0" i="0" dirty="0">
                <a:solidFill>
                  <a:srgbClr val="FF0000"/>
                </a:solidFill>
                <a:effectLst/>
                <a:latin typeface="Helvetica Neue"/>
              </a:rPr>
              <a:t>A man </a:t>
            </a:r>
            <a:r>
              <a:rPr lang="en-US" sz="1800" b="0" i="0" dirty="0">
                <a:solidFill>
                  <a:srgbClr val="333333"/>
                </a:solidFill>
                <a:effectLst/>
                <a:latin typeface="Helvetica Neue"/>
              </a:rPr>
              <a:t>and </a:t>
            </a:r>
            <a:r>
              <a:rPr lang="en-US" sz="1800" b="0" i="0" dirty="0">
                <a:solidFill>
                  <a:srgbClr val="FF0000"/>
                </a:solidFill>
                <a:effectLst/>
                <a:latin typeface="Helvetica Neue"/>
              </a:rPr>
              <a:t>his son </a:t>
            </a:r>
            <a:r>
              <a:rPr lang="en-US" sz="1800" b="0" i="0" dirty="0">
                <a:solidFill>
                  <a:srgbClr val="333333"/>
                </a:solidFill>
                <a:effectLst/>
                <a:latin typeface="Helvetica Neue"/>
              </a:rPr>
              <a:t>are in </a:t>
            </a:r>
            <a:r>
              <a:rPr lang="en-US" sz="1800" b="0" i="0" dirty="0">
                <a:solidFill>
                  <a:srgbClr val="FF0000"/>
                </a:solidFill>
                <a:effectLst/>
                <a:latin typeface="Helvetica Neue"/>
              </a:rPr>
              <a:t>a terrible accident </a:t>
            </a:r>
            <a:r>
              <a:rPr lang="en-US" sz="1800" b="0" i="0" dirty="0">
                <a:solidFill>
                  <a:srgbClr val="333333"/>
                </a:solidFill>
                <a:effectLst/>
                <a:latin typeface="Helvetica Neue"/>
              </a:rPr>
              <a:t>and are rushed to the hospital in critical care. </a:t>
            </a:r>
          </a:p>
          <a:p>
            <a:endParaRPr lang="en-US" sz="1800" b="0" i="0" dirty="0">
              <a:solidFill>
                <a:srgbClr val="333333"/>
              </a:solidFill>
              <a:effectLst/>
              <a:latin typeface="Helvetica Neue"/>
            </a:endParaRPr>
          </a:p>
          <a:p>
            <a:r>
              <a:rPr lang="en-US" sz="1800" b="0" i="0" dirty="0">
                <a:solidFill>
                  <a:srgbClr val="333333"/>
                </a:solidFill>
                <a:effectLst/>
                <a:latin typeface="Helvetica Neue"/>
              </a:rPr>
              <a:t>The </a:t>
            </a:r>
            <a:r>
              <a:rPr lang="en-MY" sz="1800" b="1" i="0" dirty="0">
                <a:solidFill>
                  <a:srgbClr val="FF0000"/>
                </a:solidFill>
                <a:effectLst/>
                <a:latin typeface="Arial Nova" panose="020B0604020202020204" pitchFamily="34" charset="0"/>
              </a:rPr>
              <a:t>surgeon</a:t>
            </a:r>
            <a:r>
              <a:rPr lang="en-MY" sz="1800" b="1" i="0" dirty="0">
                <a:solidFill>
                  <a:srgbClr val="282829"/>
                </a:solidFill>
                <a:effectLst/>
                <a:latin typeface="-apple-system"/>
              </a:rPr>
              <a:t> </a:t>
            </a:r>
            <a:r>
              <a:rPr lang="en-US" sz="1800" b="0" i="0" dirty="0">
                <a:solidFill>
                  <a:srgbClr val="333333"/>
                </a:solidFill>
                <a:effectLst/>
                <a:latin typeface="Helvetica Neue"/>
              </a:rPr>
              <a:t>looks at the boy and </a:t>
            </a:r>
            <a:r>
              <a:rPr lang="en-MY" sz="1800" dirty="0">
                <a:solidFill>
                  <a:srgbClr val="333333"/>
                </a:solidFill>
                <a:latin typeface="Helvetica Neue"/>
              </a:rPr>
              <a:t>says</a:t>
            </a:r>
            <a:r>
              <a:rPr lang="en-MY" sz="1800" b="1" i="0" dirty="0">
                <a:solidFill>
                  <a:srgbClr val="282829"/>
                </a:solidFill>
                <a:effectLst/>
                <a:latin typeface="-apple-system"/>
              </a:rPr>
              <a:t> </a:t>
            </a:r>
            <a:r>
              <a:rPr lang="en-US" sz="1800" b="0" i="0" dirty="0">
                <a:solidFill>
                  <a:srgbClr val="333333"/>
                </a:solidFill>
                <a:effectLst/>
                <a:latin typeface="Helvetica Neue"/>
              </a:rPr>
              <a:t> "I can't operate on this boy, he's my son!“</a:t>
            </a:r>
          </a:p>
          <a:p>
            <a:endParaRPr lang="en-US" sz="1800" b="0" i="0" dirty="0">
              <a:solidFill>
                <a:srgbClr val="333333"/>
              </a:solidFill>
              <a:effectLst/>
              <a:latin typeface="Helvetica Neue"/>
            </a:endParaRPr>
          </a:p>
          <a:p>
            <a:r>
              <a:rPr lang="en-US" sz="1800" b="0" i="0" dirty="0">
                <a:solidFill>
                  <a:srgbClr val="333333"/>
                </a:solidFill>
                <a:effectLst/>
                <a:latin typeface="Helvetica Neue"/>
              </a:rPr>
              <a:t> </a:t>
            </a:r>
            <a:r>
              <a:rPr lang="en-US" sz="1800" b="0" i="0" dirty="0">
                <a:solidFill>
                  <a:srgbClr val="FF0000"/>
                </a:solidFill>
                <a:effectLst/>
                <a:latin typeface="Helvetica Neue"/>
              </a:rPr>
              <a:t>How could this be?</a:t>
            </a:r>
            <a:endParaRPr lang="en-MY" sz="1800" dirty="0">
              <a:solidFill>
                <a:srgbClr val="FF0000"/>
              </a:solidFill>
            </a:endParaRPr>
          </a:p>
          <a:p>
            <a:endParaRPr lang="en-US" sz="1800" dirty="0"/>
          </a:p>
        </p:txBody>
      </p:sp>
    </p:spTree>
    <p:extLst>
      <p:ext uri="{BB962C8B-B14F-4D97-AF65-F5344CB8AC3E}">
        <p14:creationId xmlns:p14="http://schemas.microsoft.com/office/powerpoint/2010/main" val="2197197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06AF1-6AB5-4E20-2B95-1C5B2AD3BB2A}"/>
              </a:ext>
            </a:extLst>
          </p:cNvPr>
          <p:cNvSpPr>
            <a:spLocks noGrp="1"/>
          </p:cNvSpPr>
          <p:nvPr>
            <p:ph type="body" sz="quarter" idx="20"/>
          </p:nvPr>
        </p:nvSpPr>
        <p:spPr/>
        <p:txBody>
          <a:bodyPr/>
          <a:lstStyle/>
          <a:p>
            <a:r>
              <a:rPr lang="en-US" dirty="0"/>
              <a:t>Bias in Interpretation</a:t>
            </a:r>
            <a:br>
              <a:rPr lang="en-US" dirty="0"/>
            </a:br>
            <a:endParaRPr lang="en-US" dirty="0"/>
          </a:p>
        </p:txBody>
      </p:sp>
      <p:sp>
        <p:nvSpPr>
          <p:cNvPr id="3" name="Text Placeholder 2">
            <a:extLst>
              <a:ext uri="{FF2B5EF4-FFF2-40B4-BE49-F238E27FC236}">
                <a16:creationId xmlns:a16="http://schemas.microsoft.com/office/drawing/2014/main" id="{DFE1BE84-F601-0DBE-A672-C1EE699E1691}"/>
              </a:ext>
            </a:extLst>
          </p:cNvPr>
          <p:cNvSpPr>
            <a:spLocks noGrp="1"/>
          </p:cNvSpPr>
          <p:nvPr>
            <p:ph type="body" sz="quarter" idx="14"/>
          </p:nvPr>
        </p:nvSpPr>
        <p:spPr/>
        <p:txBody>
          <a:bodyPr/>
          <a:lstStyle/>
          <a:p>
            <a:endParaRPr lang="en-US"/>
          </a:p>
        </p:txBody>
      </p:sp>
      <p:pic>
        <p:nvPicPr>
          <p:cNvPr id="4" name="Content Placeholder 4">
            <a:extLst>
              <a:ext uri="{FF2B5EF4-FFF2-40B4-BE49-F238E27FC236}">
                <a16:creationId xmlns:a16="http://schemas.microsoft.com/office/drawing/2014/main" id="{F018B8EC-FB7A-824B-809B-0F72026D08F6}"/>
              </a:ext>
            </a:extLst>
          </p:cNvPr>
          <p:cNvPicPr>
            <a:picLocks noChangeAspect="1"/>
          </p:cNvPicPr>
          <p:nvPr/>
        </p:nvPicPr>
        <p:blipFill>
          <a:blip r:embed="rId2"/>
          <a:stretch>
            <a:fillRect/>
          </a:stretch>
        </p:blipFill>
        <p:spPr>
          <a:xfrm>
            <a:off x="534096" y="1485900"/>
            <a:ext cx="5161537" cy="3035530"/>
          </a:xfrm>
          <a:prstGeom prst="rect">
            <a:avLst/>
          </a:prstGeom>
        </p:spPr>
      </p:pic>
      <p:sp>
        <p:nvSpPr>
          <p:cNvPr id="5" name="Title 1">
            <a:extLst>
              <a:ext uri="{FF2B5EF4-FFF2-40B4-BE49-F238E27FC236}">
                <a16:creationId xmlns:a16="http://schemas.microsoft.com/office/drawing/2014/main" id="{2FEE8FA7-A8F2-87E1-EBC2-579445AF6E70}"/>
              </a:ext>
            </a:extLst>
          </p:cNvPr>
          <p:cNvSpPr txBox="1">
            <a:spLocks/>
          </p:cNvSpPr>
          <p:nvPr/>
        </p:nvSpPr>
        <p:spPr>
          <a:xfrm>
            <a:off x="6000751" y="2571876"/>
            <a:ext cx="2937014" cy="4570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FF0000"/>
                </a:solidFill>
              </a:rPr>
              <a:t>Biased statement</a:t>
            </a:r>
          </a:p>
          <a:p>
            <a:r>
              <a:rPr lang="en-US" sz="1800" b="1" dirty="0">
                <a:solidFill>
                  <a:srgbClr val="FF0000"/>
                </a:solidFill>
              </a:rPr>
              <a:t>All housekeepers are women</a:t>
            </a:r>
            <a:endParaRPr lang="en-MY" sz="1800" b="1" dirty="0">
              <a:solidFill>
                <a:srgbClr val="FF0000"/>
              </a:solidFill>
            </a:endParaRPr>
          </a:p>
        </p:txBody>
      </p:sp>
    </p:spTree>
    <p:extLst>
      <p:ext uri="{BB962C8B-B14F-4D97-AF65-F5344CB8AC3E}">
        <p14:creationId xmlns:p14="http://schemas.microsoft.com/office/powerpoint/2010/main" val="2941026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3F5DD5-3B5B-107D-CFA4-66D6A65B5F63}"/>
              </a:ext>
            </a:extLst>
          </p:cNvPr>
          <p:cNvSpPr>
            <a:spLocks noGrp="1"/>
          </p:cNvSpPr>
          <p:nvPr>
            <p:ph type="body" sz="quarter" idx="20"/>
          </p:nvPr>
        </p:nvSpPr>
        <p:spPr/>
        <p:txBody>
          <a:bodyPr/>
          <a:lstStyle/>
          <a:p>
            <a:r>
              <a:rPr lang="en-US" dirty="0"/>
              <a:t>How can we reduce gender bias in NLP systems</a:t>
            </a:r>
          </a:p>
        </p:txBody>
      </p:sp>
      <p:sp>
        <p:nvSpPr>
          <p:cNvPr id="3" name="Text Placeholder 2">
            <a:extLst>
              <a:ext uri="{FF2B5EF4-FFF2-40B4-BE49-F238E27FC236}">
                <a16:creationId xmlns:a16="http://schemas.microsoft.com/office/drawing/2014/main" id="{08EDA5B5-2288-0213-8B61-E8A196AF738C}"/>
              </a:ext>
            </a:extLst>
          </p:cNvPr>
          <p:cNvSpPr>
            <a:spLocks noGrp="1"/>
          </p:cNvSpPr>
          <p:nvPr>
            <p:ph type="body" sz="quarter" idx="14"/>
          </p:nvPr>
        </p:nvSpPr>
        <p:spPr/>
        <p:txBody>
          <a:bodyPr/>
          <a:lstStyle/>
          <a:p>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298F03EC-343D-17BF-1512-D440DB4F6A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857" y="1510500"/>
            <a:ext cx="4298633" cy="1887379"/>
          </a:xfrm>
          <a:prstGeom prst="rect">
            <a:avLst/>
          </a:prstGeom>
          <a:noFill/>
          <a:ln>
            <a:noFill/>
          </a:ln>
        </p:spPr>
      </p:pic>
      <p:pic>
        <p:nvPicPr>
          <p:cNvPr id="5" name="Picture 4" descr="Graphical user interface, application&#10;&#10;Description automatically generated">
            <a:hlinkClick r:id="rId3"/>
            <a:extLst>
              <a:ext uri="{FF2B5EF4-FFF2-40B4-BE49-F238E27FC236}">
                <a16:creationId xmlns:a16="http://schemas.microsoft.com/office/drawing/2014/main" id="{178E6C3C-015F-A4DD-99D1-A1F86E60A30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3490" y="1315713"/>
            <a:ext cx="4298633" cy="2082165"/>
          </a:xfrm>
          <a:prstGeom prst="rect">
            <a:avLst/>
          </a:prstGeom>
          <a:noFill/>
          <a:ln>
            <a:noFill/>
          </a:ln>
        </p:spPr>
      </p:pic>
      <p:pic>
        <p:nvPicPr>
          <p:cNvPr id="6" name="Picture 5" descr="Graphical user interface, application&#10;&#10;Description automatically generated">
            <a:extLst>
              <a:ext uri="{FF2B5EF4-FFF2-40B4-BE49-F238E27FC236}">
                <a16:creationId xmlns:a16="http://schemas.microsoft.com/office/drawing/2014/main" id="{40DC3671-1695-A060-78C3-59786DCD466B}"/>
              </a:ext>
            </a:extLst>
          </p:cNvPr>
          <p:cNvPicPr>
            <a:picLocks noChangeAspect="1"/>
          </p:cNvPicPr>
          <p:nvPr/>
        </p:nvPicPr>
        <p:blipFill rotWithShape="1">
          <a:blip r:embed="rId5"/>
          <a:srcRect l="600" t="2012" r="-600" b="13624"/>
          <a:stretch/>
        </p:blipFill>
        <p:spPr>
          <a:xfrm>
            <a:off x="434858" y="3351799"/>
            <a:ext cx="4144618" cy="184742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77283F7-9BA4-A973-6FEA-0C9234F775C7}"/>
              </a:ext>
            </a:extLst>
          </p:cNvPr>
          <p:cNvPicPr>
            <a:picLocks noChangeAspect="1"/>
          </p:cNvPicPr>
          <p:nvPr/>
        </p:nvPicPr>
        <p:blipFill>
          <a:blip r:embed="rId6"/>
          <a:stretch>
            <a:fillRect/>
          </a:stretch>
        </p:blipFill>
        <p:spPr>
          <a:xfrm>
            <a:off x="4924839" y="3246616"/>
            <a:ext cx="3799212" cy="1927808"/>
          </a:xfrm>
          <a:prstGeom prst="rect">
            <a:avLst/>
          </a:prstGeom>
        </p:spPr>
      </p:pic>
    </p:spTree>
    <p:extLst>
      <p:ext uri="{BB962C8B-B14F-4D97-AF65-F5344CB8AC3E}">
        <p14:creationId xmlns:p14="http://schemas.microsoft.com/office/powerpoint/2010/main" val="4038467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427524-A556-D161-632D-EDA2AFF4BE3A}"/>
              </a:ext>
            </a:extLst>
          </p:cNvPr>
          <p:cNvSpPr>
            <a:spLocks noGrp="1"/>
          </p:cNvSpPr>
          <p:nvPr>
            <p:ph type="body" sz="quarter" idx="20"/>
          </p:nvPr>
        </p:nvSpPr>
        <p:spPr/>
        <p:txBody>
          <a:bodyPr/>
          <a:lstStyle/>
          <a:p>
            <a:endParaRPr lang="en-US"/>
          </a:p>
        </p:txBody>
      </p:sp>
      <p:sp>
        <p:nvSpPr>
          <p:cNvPr id="3" name="Text Placeholder 2">
            <a:extLst>
              <a:ext uri="{FF2B5EF4-FFF2-40B4-BE49-F238E27FC236}">
                <a16:creationId xmlns:a16="http://schemas.microsoft.com/office/drawing/2014/main" id="{31F0BBC9-5DF1-3E07-4A1E-B45B8CFF0866}"/>
              </a:ext>
            </a:extLst>
          </p:cNvPr>
          <p:cNvSpPr>
            <a:spLocks noGrp="1"/>
          </p:cNvSpPr>
          <p:nvPr>
            <p:ph type="body" sz="quarter" idx="14"/>
          </p:nvPr>
        </p:nvSpPr>
        <p:spPr/>
        <p:txBody>
          <a:bodyPr/>
          <a:lstStyle/>
          <a:p>
            <a:pPr marL="0" indent="0">
              <a:buNone/>
            </a:pPr>
            <a:endParaRPr lang="en-US" sz="2800" dirty="0"/>
          </a:p>
          <a:p>
            <a:pPr marL="0" indent="0">
              <a:buNone/>
            </a:pPr>
            <a:r>
              <a:rPr lang="en-US" sz="2800" dirty="0"/>
              <a:t>Human data perpetuates human biases  NLP learns from human data, the results is a biased loo</a:t>
            </a:r>
            <a:endParaRPr lang="en-US" dirty="0"/>
          </a:p>
        </p:txBody>
      </p:sp>
      <p:pic>
        <p:nvPicPr>
          <p:cNvPr id="4" name="Picture 2" descr="5 Reasons your Model is Making Unfair Predictions | by Conor O'Sullivan |  Towards Data Science">
            <a:extLst>
              <a:ext uri="{FF2B5EF4-FFF2-40B4-BE49-F238E27FC236}">
                <a16:creationId xmlns:a16="http://schemas.microsoft.com/office/drawing/2014/main" id="{6156C577-B573-999C-10A4-E19F39F985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22042" y="1857680"/>
            <a:ext cx="3145208" cy="207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72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61E0E7-9FEA-DFF3-3A70-5909F2AE250F}"/>
              </a:ext>
            </a:extLst>
          </p:cNvPr>
          <p:cNvSpPr>
            <a:spLocks noGrp="1"/>
          </p:cNvSpPr>
          <p:nvPr>
            <p:ph type="body" sz="quarter" idx="20"/>
          </p:nvPr>
        </p:nvSpPr>
        <p:spPr/>
        <p:txBody>
          <a:bodyPr/>
          <a:lstStyle/>
          <a:p>
            <a:r>
              <a:rPr lang="en-US" dirty="0"/>
              <a:t>How to mitigate gender/racial bias in NLP?</a:t>
            </a:r>
          </a:p>
        </p:txBody>
      </p:sp>
      <p:sp>
        <p:nvSpPr>
          <p:cNvPr id="3" name="Text Placeholder 2">
            <a:extLst>
              <a:ext uri="{FF2B5EF4-FFF2-40B4-BE49-F238E27FC236}">
                <a16:creationId xmlns:a16="http://schemas.microsoft.com/office/drawing/2014/main" id="{7A7AAE27-56D9-DA5A-5C42-473CF5EEA671}"/>
              </a:ext>
            </a:extLst>
          </p:cNvPr>
          <p:cNvSpPr>
            <a:spLocks noGrp="1"/>
          </p:cNvSpPr>
          <p:nvPr>
            <p:ph type="body" sz="quarter" idx="14"/>
          </p:nvPr>
        </p:nvSpPr>
        <p:spPr>
          <a:xfrm>
            <a:off x="431801" y="1447800"/>
            <a:ext cx="8280399" cy="2895598"/>
          </a:xfrm>
        </p:spPr>
        <p:txBody>
          <a:bodyPr/>
          <a:lstStyle/>
          <a:p>
            <a:r>
              <a:rPr lang="en-US" sz="1800" dirty="0"/>
              <a:t>Evaluation of Gender Bias in Word Embeddings</a:t>
            </a:r>
          </a:p>
          <a:p>
            <a:endParaRPr lang="en-US" sz="1800" dirty="0"/>
          </a:p>
        </p:txBody>
      </p:sp>
    </p:spTree>
    <p:extLst>
      <p:ext uri="{BB962C8B-B14F-4D97-AF65-F5344CB8AC3E}">
        <p14:creationId xmlns:p14="http://schemas.microsoft.com/office/powerpoint/2010/main" val="4170189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4B0F3E-C5F3-7A58-3C27-63E3701AAE02}"/>
              </a:ext>
            </a:extLst>
          </p:cNvPr>
          <p:cNvSpPr>
            <a:spLocks noGrp="1"/>
          </p:cNvSpPr>
          <p:nvPr>
            <p:ph type="body" sz="quarter" idx="20"/>
          </p:nvPr>
        </p:nvSpPr>
        <p:spPr/>
        <p:txBody>
          <a:bodyPr/>
          <a:lstStyle/>
          <a:p>
            <a:r>
              <a:rPr lang="en-US" dirty="0"/>
              <a:t>Vector Embedding of Words</a:t>
            </a:r>
          </a:p>
        </p:txBody>
      </p:sp>
      <p:sp>
        <p:nvSpPr>
          <p:cNvPr id="3" name="Text Placeholder 2">
            <a:extLst>
              <a:ext uri="{FF2B5EF4-FFF2-40B4-BE49-F238E27FC236}">
                <a16:creationId xmlns:a16="http://schemas.microsoft.com/office/drawing/2014/main" id="{938136D7-F01D-92BD-3C9E-8597998F8ED9}"/>
              </a:ext>
            </a:extLst>
          </p:cNvPr>
          <p:cNvSpPr>
            <a:spLocks noGrp="1"/>
          </p:cNvSpPr>
          <p:nvPr>
            <p:ph type="body" sz="quarter" idx="14"/>
          </p:nvPr>
        </p:nvSpPr>
        <p:spPr>
          <a:xfrm>
            <a:off x="431801" y="1463040"/>
            <a:ext cx="5645149" cy="2895598"/>
          </a:xfrm>
        </p:spPr>
        <p:txBody>
          <a:bodyPr/>
          <a:lstStyle/>
          <a:p>
            <a:endParaRPr lang="en-US"/>
          </a:p>
        </p:txBody>
      </p:sp>
      <p:sp>
        <p:nvSpPr>
          <p:cNvPr id="4" name="Content Placeholder 2">
            <a:extLst>
              <a:ext uri="{FF2B5EF4-FFF2-40B4-BE49-F238E27FC236}">
                <a16:creationId xmlns:a16="http://schemas.microsoft.com/office/drawing/2014/main" id="{FC9E00E3-F9C3-3077-0BA7-F70874841EC4}"/>
              </a:ext>
            </a:extLst>
          </p:cNvPr>
          <p:cNvSpPr txBox="1">
            <a:spLocks/>
          </p:cNvSpPr>
          <p:nvPr/>
        </p:nvSpPr>
        <p:spPr>
          <a:xfrm>
            <a:off x="431800" y="1223963"/>
            <a:ext cx="8280400" cy="1443037"/>
          </a:xfrm>
          <a:prstGeom prst="rect">
            <a:avLst/>
          </a:prstGeom>
        </p:spPr>
        <p:txBody>
          <a:bodyPr>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CA" sz="1050" dirty="0"/>
              <a:t>A word is represented as a </a:t>
            </a:r>
            <a:r>
              <a:rPr lang="en-CA" sz="1050" dirty="0">
                <a:solidFill>
                  <a:schemeClr val="accent1"/>
                </a:solidFill>
              </a:rPr>
              <a:t>vector</a:t>
            </a:r>
            <a:r>
              <a:rPr lang="en-CA" sz="1050" dirty="0"/>
              <a:t>.</a:t>
            </a:r>
          </a:p>
          <a:p>
            <a:r>
              <a:rPr lang="en-CA" sz="1050" dirty="0"/>
              <a:t>Word embeddings depend on a notion of </a:t>
            </a:r>
            <a:r>
              <a:rPr lang="en-CA" sz="1050" b="1" i="1" dirty="0">
                <a:solidFill>
                  <a:schemeClr val="accent1"/>
                </a:solidFill>
              </a:rPr>
              <a:t>word similarity</a:t>
            </a:r>
            <a:r>
              <a:rPr lang="en-CA" sz="1050" dirty="0"/>
              <a:t>.</a:t>
            </a:r>
          </a:p>
          <a:p>
            <a:pPr lvl="1"/>
            <a:r>
              <a:rPr lang="en-CA" sz="1050" dirty="0"/>
              <a:t>Similarity is computed using cosine.</a:t>
            </a:r>
          </a:p>
          <a:p>
            <a:r>
              <a:rPr lang="en-CA" sz="1050" dirty="0"/>
              <a:t>A very useful definition is paradigmatic similarity: </a:t>
            </a:r>
          </a:p>
          <a:p>
            <a:pPr lvl="1"/>
            <a:r>
              <a:rPr lang="en-CA" sz="1050" b="1" i="1" dirty="0">
                <a:solidFill>
                  <a:schemeClr val="accent1"/>
                </a:solidFill>
              </a:rPr>
              <a:t>Similar words </a:t>
            </a:r>
            <a:r>
              <a:rPr lang="en-CA" sz="1050" dirty="0"/>
              <a:t>occur in</a:t>
            </a:r>
            <a:r>
              <a:rPr lang="en-CA" sz="1050" b="1" i="1" dirty="0">
                <a:solidFill>
                  <a:schemeClr val="accent1"/>
                </a:solidFill>
              </a:rPr>
              <a:t> similar contexts. </a:t>
            </a:r>
            <a:r>
              <a:rPr lang="en-CA" sz="1050" dirty="0"/>
              <a:t>They are</a:t>
            </a:r>
            <a:r>
              <a:rPr lang="en-CA" sz="1050" b="1" i="1" dirty="0">
                <a:solidFill>
                  <a:schemeClr val="accent1"/>
                </a:solidFill>
              </a:rPr>
              <a:t> exchangeable.</a:t>
            </a:r>
            <a:endParaRPr lang="en-CA" sz="1050" dirty="0"/>
          </a:p>
          <a:p>
            <a:pPr marL="226219" lvl="1"/>
            <a:r>
              <a:rPr lang="en-CA" sz="1050" dirty="0"/>
              <a:t>                                   POTUS </a:t>
            </a:r>
          </a:p>
          <a:p>
            <a:pPr lvl="1"/>
            <a:r>
              <a:rPr lang="en-CA" sz="1050" dirty="0"/>
              <a:t>Yesterday          The President        called a press conference.</a:t>
            </a:r>
          </a:p>
          <a:p>
            <a:pPr marL="226219" lvl="1"/>
            <a:r>
              <a:rPr lang="en-CA" sz="1050" dirty="0"/>
              <a:t>                                   Trump</a:t>
            </a:r>
          </a:p>
          <a:p>
            <a:endParaRPr lang="en-CA" sz="1050" dirty="0"/>
          </a:p>
          <a:p>
            <a:pPr lvl="1"/>
            <a:r>
              <a:rPr lang="en-CA" sz="1050" dirty="0"/>
              <a:t>“POTUS: President of the United States.” </a:t>
            </a:r>
          </a:p>
          <a:p>
            <a:endParaRPr lang="en-US" sz="1050" dirty="0"/>
          </a:p>
        </p:txBody>
      </p:sp>
      <p:sp>
        <p:nvSpPr>
          <p:cNvPr id="5" name="Left Brace 4">
            <a:extLst>
              <a:ext uri="{FF2B5EF4-FFF2-40B4-BE49-F238E27FC236}">
                <a16:creationId xmlns:a16="http://schemas.microsoft.com/office/drawing/2014/main" id="{3148B5B3-8E7F-F138-586E-CC92EAD55679}"/>
              </a:ext>
            </a:extLst>
          </p:cNvPr>
          <p:cNvSpPr/>
          <p:nvPr/>
        </p:nvSpPr>
        <p:spPr>
          <a:xfrm>
            <a:off x="2424110" y="3786523"/>
            <a:ext cx="269422" cy="842273"/>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0B52015-DFF3-2892-612A-032EE1695D30}"/>
              </a:ext>
            </a:extLst>
          </p:cNvPr>
          <p:cNvSpPr/>
          <p:nvPr/>
        </p:nvSpPr>
        <p:spPr>
          <a:xfrm rot="10800000">
            <a:off x="4003070" y="3777499"/>
            <a:ext cx="269422" cy="842273"/>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075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A8C04E-8C35-1D87-C1AE-A37877C175C1}"/>
              </a:ext>
            </a:extLst>
          </p:cNvPr>
          <p:cNvSpPr>
            <a:spLocks noGrp="1"/>
          </p:cNvSpPr>
          <p:nvPr>
            <p:ph type="body" sz="quarter" idx="20"/>
          </p:nvPr>
        </p:nvSpPr>
        <p:spPr/>
        <p:txBody>
          <a:bodyPr/>
          <a:lstStyle/>
          <a:p>
            <a:r>
              <a:rPr lang="en-US" dirty="0"/>
              <a:t>Vector Embedding of Words</a:t>
            </a:r>
          </a:p>
        </p:txBody>
      </p:sp>
      <p:sp>
        <p:nvSpPr>
          <p:cNvPr id="3" name="Text Placeholder 2">
            <a:extLst>
              <a:ext uri="{FF2B5EF4-FFF2-40B4-BE49-F238E27FC236}">
                <a16:creationId xmlns:a16="http://schemas.microsoft.com/office/drawing/2014/main" id="{AA07DEEF-B324-E2E2-DBE6-839B84182361}"/>
              </a:ext>
            </a:extLst>
          </p:cNvPr>
          <p:cNvSpPr>
            <a:spLocks noGrp="1"/>
          </p:cNvSpPr>
          <p:nvPr>
            <p:ph type="body" sz="quarter" idx="14"/>
          </p:nvPr>
        </p:nvSpPr>
        <p:spPr/>
        <p:txBody>
          <a:bodyPr/>
          <a:lstStyle/>
          <a:p>
            <a:endParaRPr lang="en-US"/>
          </a:p>
        </p:txBody>
      </p:sp>
      <p:sp>
        <p:nvSpPr>
          <p:cNvPr id="4" name="Text Placeholder 1">
            <a:extLst>
              <a:ext uri="{FF2B5EF4-FFF2-40B4-BE49-F238E27FC236}">
                <a16:creationId xmlns:a16="http://schemas.microsoft.com/office/drawing/2014/main" id="{3B49184C-5E26-6262-06B0-F2F6E4BA2FB0}"/>
              </a:ext>
            </a:extLst>
          </p:cNvPr>
          <p:cNvSpPr txBox="1">
            <a:spLocks/>
          </p:cNvSpPr>
          <p:nvPr/>
        </p:nvSpPr>
        <p:spPr>
          <a:xfrm>
            <a:off x="629842" y="1260872"/>
            <a:ext cx="3868340" cy="617934"/>
          </a:xfrm>
          <a:prstGeom prst="rect">
            <a:avLst/>
          </a:prstGeom>
          <a:ln w="3175">
            <a:solidFill>
              <a:schemeClr val="tx1"/>
            </a:solidFill>
          </a:ln>
        </p:spPr>
        <p:txBody>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CA"/>
              <a:t>Traditional Method - Bag of Words Model</a:t>
            </a:r>
            <a:endParaRPr lang="en-US" dirty="0"/>
          </a:p>
        </p:txBody>
      </p:sp>
      <p:sp>
        <p:nvSpPr>
          <p:cNvPr id="5" name="Content Placeholder 2">
            <a:extLst>
              <a:ext uri="{FF2B5EF4-FFF2-40B4-BE49-F238E27FC236}">
                <a16:creationId xmlns:a16="http://schemas.microsoft.com/office/drawing/2014/main" id="{9D17BB23-4A7F-F888-2486-418E71E75546}"/>
              </a:ext>
            </a:extLst>
          </p:cNvPr>
          <p:cNvSpPr txBox="1">
            <a:spLocks/>
          </p:cNvSpPr>
          <p:nvPr/>
        </p:nvSpPr>
        <p:spPr>
          <a:xfrm>
            <a:off x="629842" y="1878806"/>
            <a:ext cx="3868340" cy="2763441"/>
          </a:xfrm>
          <a:prstGeom prst="rect">
            <a:avLst/>
          </a:prstGeom>
          <a:ln>
            <a:solidFill>
              <a:schemeClr val="tx1"/>
            </a:solidFill>
            <a:prstDash val="solid"/>
          </a:ln>
        </p:spPr>
        <p:txBody>
          <a:bodyPr>
            <a:normAutofit lnSpcReduction="10000"/>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sz="1500"/>
              <a:t>Either uses one hot encoding.</a:t>
            </a:r>
          </a:p>
          <a:p>
            <a:pPr lvl="1"/>
            <a:r>
              <a:rPr lang="en-CA" sz="1200"/>
              <a:t>Each word in the vocabulary is represented by one bit position in a HUGE vector. </a:t>
            </a:r>
          </a:p>
          <a:p>
            <a:pPr lvl="1"/>
            <a:r>
              <a:rPr lang="en-CA" sz="1200">
                <a:solidFill>
                  <a:schemeClr val="accent1"/>
                </a:solidFill>
              </a:rPr>
              <a:t>For example, if we have a vocabulary of 10000 words, and “Hello” is the 4th word in the dictionary, it would be represented by: 0 0 0 1 0 0 . . . . . . . 0 0 0 </a:t>
            </a:r>
          </a:p>
          <a:p>
            <a:r>
              <a:rPr lang="en-IN" sz="1500"/>
              <a:t>Or uses document representation.</a:t>
            </a:r>
            <a:endParaRPr lang="en-CA" sz="1500"/>
          </a:p>
          <a:p>
            <a:pPr lvl="1"/>
            <a:r>
              <a:rPr lang="en-CA" sz="1200"/>
              <a:t>Each word in the vocabulary is represented by its presence in documents. </a:t>
            </a:r>
          </a:p>
          <a:p>
            <a:pPr lvl="1"/>
            <a:r>
              <a:rPr lang="en-CA" sz="1200">
                <a:solidFill>
                  <a:schemeClr val="accent1"/>
                </a:solidFill>
              </a:rPr>
              <a:t>For example, if we have a corpus of 1M documents, and “Hello” is in 1th, 3th and 5th documents </a:t>
            </a:r>
            <a:r>
              <a:rPr lang="en-CA" sz="1200" b="1" i="1">
                <a:solidFill>
                  <a:schemeClr val="accent1"/>
                </a:solidFill>
              </a:rPr>
              <a:t>only</a:t>
            </a:r>
            <a:r>
              <a:rPr lang="en-CA" sz="1200">
                <a:solidFill>
                  <a:schemeClr val="accent1"/>
                </a:solidFill>
              </a:rPr>
              <a:t>, it would be represented by: 1 0 1 0 1 0 . . . . . . . 0 0 0 </a:t>
            </a:r>
            <a:endParaRPr lang="en-CA" sz="1200"/>
          </a:p>
          <a:p>
            <a:r>
              <a:rPr lang="en-CA" sz="1500"/>
              <a:t>Context information is not utilized.</a:t>
            </a:r>
            <a:endParaRPr lang="en-US" sz="1500" dirty="0"/>
          </a:p>
        </p:txBody>
      </p:sp>
      <p:sp>
        <p:nvSpPr>
          <p:cNvPr id="6" name="Text Placeholder 3">
            <a:extLst>
              <a:ext uri="{FF2B5EF4-FFF2-40B4-BE49-F238E27FC236}">
                <a16:creationId xmlns:a16="http://schemas.microsoft.com/office/drawing/2014/main" id="{AE3E43F0-C3EB-3599-1CF0-7E2B04E05CD8}"/>
              </a:ext>
            </a:extLst>
          </p:cNvPr>
          <p:cNvSpPr txBox="1">
            <a:spLocks/>
          </p:cNvSpPr>
          <p:nvPr/>
        </p:nvSpPr>
        <p:spPr>
          <a:xfrm>
            <a:off x="4629150" y="1260872"/>
            <a:ext cx="3887391" cy="617934"/>
          </a:xfrm>
          <a:prstGeom prst="rect">
            <a:avLst/>
          </a:prstGeom>
          <a:ln w="3175">
            <a:solidFill>
              <a:schemeClr val="tx1"/>
            </a:solidFill>
          </a:ln>
        </p:spPr>
        <p:txBody>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Word Embeddings</a:t>
            </a:r>
            <a:endParaRPr lang="en-US" dirty="0"/>
          </a:p>
        </p:txBody>
      </p:sp>
      <p:sp>
        <p:nvSpPr>
          <p:cNvPr id="7" name="Content Placeholder 4">
            <a:extLst>
              <a:ext uri="{FF2B5EF4-FFF2-40B4-BE49-F238E27FC236}">
                <a16:creationId xmlns:a16="http://schemas.microsoft.com/office/drawing/2014/main" id="{2E98DD27-25C9-EDEE-F09A-CC67B279AAA2}"/>
              </a:ext>
            </a:extLst>
          </p:cNvPr>
          <p:cNvSpPr txBox="1">
            <a:spLocks/>
          </p:cNvSpPr>
          <p:nvPr/>
        </p:nvSpPr>
        <p:spPr>
          <a:xfrm>
            <a:off x="4629150" y="1878806"/>
            <a:ext cx="3887391" cy="2763441"/>
          </a:xfrm>
          <a:prstGeom prst="rect">
            <a:avLst/>
          </a:prstGeom>
          <a:ln>
            <a:solidFill>
              <a:schemeClr val="tx1"/>
            </a:solidFill>
            <a:prstDash val="solid"/>
          </a:ln>
        </p:spPr>
        <p:txBody>
          <a:bodyPr>
            <a:normAutofit fontScale="92500"/>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CA" sz="1500"/>
              <a:t>Stores each word in as a point in space, where it is represented by a dense vector of fixed number of dimensions (generally 300) .</a:t>
            </a:r>
          </a:p>
          <a:p>
            <a:r>
              <a:rPr lang="en-CA" sz="1500"/>
              <a:t>Unsupervised, built just by reading huge corpus.</a:t>
            </a:r>
          </a:p>
          <a:p>
            <a:r>
              <a:rPr lang="en-CA" sz="1500">
                <a:solidFill>
                  <a:schemeClr val="accent1"/>
                </a:solidFill>
              </a:rPr>
              <a:t>For example, “Hello” might be represented as : [0.4, -0.11, 0.55, 0.3 . . . 0.1, 0.02].</a:t>
            </a:r>
          </a:p>
          <a:p>
            <a:r>
              <a:rPr lang="en-CA" sz="1500"/>
              <a:t>Dimensions are basically projections along different axes, more of a mathematical concept.</a:t>
            </a:r>
            <a:endParaRPr lang="en-US" sz="1500" dirty="0"/>
          </a:p>
        </p:txBody>
      </p:sp>
    </p:spTree>
    <p:extLst>
      <p:ext uri="{BB962C8B-B14F-4D97-AF65-F5344CB8AC3E}">
        <p14:creationId xmlns:p14="http://schemas.microsoft.com/office/powerpoint/2010/main" val="29190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294762-4A38-B96E-4B70-9576525B7CC2}"/>
              </a:ext>
            </a:extLst>
          </p:cNvPr>
          <p:cNvSpPr>
            <a:spLocks noGrp="1"/>
          </p:cNvSpPr>
          <p:nvPr>
            <p:ph type="body" sz="quarter" idx="20"/>
          </p:nvPr>
        </p:nvSpPr>
        <p:spPr/>
        <p:txBody>
          <a:bodyPr/>
          <a:lstStyle/>
          <a:p>
            <a:r>
              <a:rPr lang="en-US" dirty="0"/>
              <a:t>Example</a:t>
            </a:r>
          </a:p>
        </p:txBody>
      </p:sp>
      <p:sp>
        <p:nvSpPr>
          <p:cNvPr id="3" name="Text Placeholder 2">
            <a:extLst>
              <a:ext uri="{FF2B5EF4-FFF2-40B4-BE49-F238E27FC236}">
                <a16:creationId xmlns:a16="http://schemas.microsoft.com/office/drawing/2014/main" id="{571558FC-614C-53DF-B0D8-D2DE43CE2C3C}"/>
              </a:ext>
            </a:extLst>
          </p:cNvPr>
          <p:cNvSpPr>
            <a:spLocks noGrp="1"/>
          </p:cNvSpPr>
          <p:nvPr>
            <p:ph type="body" sz="quarter" idx="14"/>
          </p:nvPr>
        </p:nvSpPr>
        <p:spPr/>
        <p:txBody>
          <a:bodyPr/>
          <a:lstStyle/>
          <a:p>
            <a:endParaRPr lang="en-US"/>
          </a:p>
        </p:txBody>
      </p:sp>
      <mc:AlternateContent xmlns:mc="http://schemas.openxmlformats.org/markup-compatibility/2006" xmlns:a14="http://schemas.microsoft.com/office/drawing/2010/main">
        <mc:Choice Requires="a14">
          <p:sp>
            <p:nvSpPr>
              <p:cNvPr id="4" name="Content Placeholder 10">
                <a:extLst>
                  <a:ext uri="{FF2B5EF4-FFF2-40B4-BE49-F238E27FC236}">
                    <a16:creationId xmlns:a16="http://schemas.microsoft.com/office/drawing/2014/main" id="{7AB03C6E-6FE7-3099-387F-3CFE73B6B5F1}"/>
                  </a:ext>
                </a:extLst>
              </p:cNvPr>
              <p:cNvSpPr txBox="1">
                <a:spLocks/>
              </p:cNvSpPr>
              <p:nvPr/>
            </p:nvSpPr>
            <p:spPr>
              <a:xfrm>
                <a:off x="848226" y="3623620"/>
                <a:ext cx="6960750" cy="1149549"/>
              </a:xfrm>
              <a:prstGeom prst="rect">
                <a:avLst/>
              </a:prstGeom>
            </p:spPr>
            <p:txBody>
              <a:bodyPr>
                <a:normAutofit fontScale="62500" lnSpcReduction="20000"/>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vector[Queen]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vector[King] - vector[Man] + vector[Woman]</a:t>
                </a:r>
              </a:p>
              <a:p>
                <a:r>
                  <a:rPr lang="en-US" dirty="0"/>
                  <a:t>vector[</a:t>
                </a:r>
                <a:r>
                  <a:rPr lang="en-CA" dirty="0"/>
                  <a:t>Paris] </a:t>
                </a:r>
                <a14:m>
                  <m:oMath xmlns:m="http://schemas.openxmlformats.org/officeDocument/2006/math">
                    <m:r>
                      <a:rPr lang="en-US" i="1" smtClean="0">
                        <a:latin typeface="Cambria Math" panose="02040503050406030204" pitchFamily="18" charset="0"/>
                        <a:ea typeface="Cambria Math" panose="02040503050406030204" pitchFamily="18" charset="0"/>
                      </a:rPr>
                      <m:t>≈ </m:t>
                    </m:r>
                  </m:oMath>
                </a14:m>
                <a:r>
                  <a:rPr lang="en-US" dirty="0"/>
                  <a:t>vector[</a:t>
                </a:r>
                <a:r>
                  <a:rPr lang="en-CA" dirty="0"/>
                  <a:t>France] - </a:t>
                </a:r>
                <a:r>
                  <a:rPr lang="en-US" dirty="0"/>
                  <a:t>vector[ </a:t>
                </a:r>
                <a:r>
                  <a:rPr lang="en-CA" dirty="0"/>
                  <a:t>Italy] + </a:t>
                </a:r>
                <a:r>
                  <a:rPr lang="en-US" dirty="0"/>
                  <a:t>vector[ </a:t>
                </a:r>
                <a:r>
                  <a:rPr lang="en-CA" dirty="0"/>
                  <a:t>Rome]</a:t>
                </a:r>
              </a:p>
              <a:p>
                <a:pPr lvl="1"/>
                <a:r>
                  <a:rPr lang="en-CA" dirty="0"/>
                  <a:t>This can be interpreted as “France is to Paris as Italy is to Rome”.</a:t>
                </a:r>
                <a:endParaRPr lang="en-US" dirty="0"/>
              </a:p>
            </p:txBody>
          </p:sp>
        </mc:Choice>
        <mc:Fallback xmlns="">
          <p:sp>
            <p:nvSpPr>
              <p:cNvPr id="4" name="Content Placeholder 10">
                <a:extLst>
                  <a:ext uri="{FF2B5EF4-FFF2-40B4-BE49-F238E27FC236}">
                    <a16:creationId xmlns:a16="http://schemas.microsoft.com/office/drawing/2014/main" id="{7AB03C6E-6FE7-3099-387F-3CFE73B6B5F1}"/>
                  </a:ext>
                </a:extLst>
              </p:cNvPr>
              <p:cNvSpPr txBox="1">
                <a:spLocks noRot="1" noChangeAspect="1" noMove="1" noResize="1" noEditPoints="1" noAdjustHandles="1" noChangeArrowheads="1" noChangeShapeType="1" noTextEdit="1"/>
              </p:cNvSpPr>
              <p:nvPr/>
            </p:nvSpPr>
            <p:spPr>
              <a:xfrm>
                <a:off x="848226" y="3623620"/>
                <a:ext cx="6960750" cy="1149549"/>
              </a:xfrm>
              <a:prstGeom prst="rect">
                <a:avLst/>
              </a:prstGeom>
              <a:blipFill>
                <a:blip r:embed="rId2"/>
                <a:stretch>
                  <a:fillRect l="-525" t="-7407"/>
                </a:stretch>
              </a:blipFill>
            </p:spPr>
            <p:txBody>
              <a:bodyPr/>
              <a:lstStyle/>
              <a:p>
                <a:r>
                  <a:rPr lang="en-US">
                    <a:noFill/>
                  </a:rPr>
                  <a:t> </a:t>
                </a:r>
              </a:p>
            </p:txBody>
          </p:sp>
        </mc:Fallback>
      </mc:AlternateContent>
      <p:pic>
        <p:nvPicPr>
          <p:cNvPr id="5" name="Picture 2" descr="https://www.tensorflow.org/versions/r0.7/images/linear-relationships.png">
            <a:extLst>
              <a:ext uri="{FF2B5EF4-FFF2-40B4-BE49-F238E27FC236}">
                <a16:creationId xmlns:a16="http://schemas.microsoft.com/office/drawing/2014/main" id="{5B92DA4E-980E-85CD-2762-586B620ECFF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00467" y="1241854"/>
            <a:ext cx="6543066" cy="229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B59F7-C704-BFEB-CE0F-1C994B0370FE}"/>
              </a:ext>
            </a:extLst>
          </p:cNvPr>
          <p:cNvSpPr>
            <a:spLocks noGrp="1"/>
          </p:cNvSpPr>
          <p:nvPr>
            <p:ph type="body" sz="quarter" idx="20"/>
          </p:nvPr>
        </p:nvSpPr>
        <p:spPr/>
        <p:txBody>
          <a:bodyPr/>
          <a:lstStyle/>
          <a:p>
            <a:r>
              <a:rPr lang="en-US" dirty="0"/>
              <a:t>Working with vectors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8E34C8C-D204-F5A3-02D2-465561D0C7DC}"/>
                  </a:ext>
                </a:extLst>
              </p:cNvPr>
              <p:cNvSpPr>
                <a:spLocks noGrp="1"/>
              </p:cNvSpPr>
              <p:nvPr>
                <p:ph type="body" sz="quarter" idx="14"/>
              </p:nvPr>
            </p:nvSpPr>
            <p:spPr>
              <a:xfrm>
                <a:off x="431801" y="1447800"/>
                <a:ext cx="8280399" cy="2895598"/>
              </a:xfrm>
            </p:spPr>
            <p:txBody>
              <a:bodyPr/>
              <a:lstStyle/>
              <a:p>
                <a:r>
                  <a:rPr lang="en-US" sz="1800" dirty="0"/>
                  <a:t>Finding the most similar words to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𝑑𝑜𝑔</m:t>
                        </m:r>
                      </m:e>
                    </m:acc>
                  </m:oMath>
                </a14:m>
                <a:r>
                  <a:rPr lang="en-US" sz="1800" dirty="0"/>
                  <a:t>.</a:t>
                </a:r>
              </a:p>
              <a:p>
                <a:pPr marL="288000" lvl="1" indent="-288000">
                  <a:spcAft>
                    <a:spcPts val="800"/>
                  </a:spcAft>
                  <a:buFont typeface="Arial" panose="020B0604020202020204" pitchFamily="34" charset="0"/>
                  <a:buChar char="–"/>
                </a:pPr>
                <a:r>
                  <a:rPr lang="en-CA" dirty="0"/>
                  <a:t>Compute the similarity from word </a:t>
                </a:r>
                <a14:m>
                  <m:oMath xmlns:m="http://schemas.openxmlformats.org/officeDocument/2006/math">
                    <m:acc>
                      <m:accPr>
                        <m:chr m:val="⃗"/>
                        <m:ctrlPr>
                          <a:rPr lang="en-US" i="1">
                            <a:latin typeface="Cambria Math" panose="02040503050406030204" pitchFamily="18" charset="0"/>
                          </a:rPr>
                        </m:ctrlPr>
                      </m:accPr>
                      <m:e>
                        <m:r>
                          <a:rPr lang="en-US">
                            <a:latin typeface="Cambria Math" panose="02040503050406030204" pitchFamily="18" charset="0"/>
                          </a:rPr>
                          <m:t>𝑑𝑜𝑔</m:t>
                        </m:r>
                      </m:e>
                    </m:acc>
                  </m:oMath>
                </a14:m>
                <a:r>
                  <a:rPr lang="en-CA" dirty="0"/>
                  <a:t> to all other words.</a:t>
                </a:r>
              </a:p>
              <a:p>
                <a:pPr marL="288000" lvl="1" indent="-288000">
                  <a:spcAft>
                    <a:spcPts val="800"/>
                  </a:spcAft>
                  <a:buFont typeface="Arial" panose="020B0604020202020204" pitchFamily="34" charset="0"/>
                  <a:buChar char="–"/>
                </a:pPr>
                <a:r>
                  <a:rPr lang="en-CA" dirty="0"/>
                  <a:t>This is a single matrix-vector product: </a:t>
                </a:r>
                <a14:m>
                  <m:oMath xmlns:m="http://schemas.openxmlformats.org/officeDocument/2006/math">
                    <m:r>
                      <m:rPr>
                        <m:sty m:val="p"/>
                      </m:rPr>
                      <a:rPr lang="en-US">
                        <a:latin typeface="Cambria Math" panose="02040503050406030204" pitchFamily="18" charset="0"/>
                      </a:rPr>
                      <m:t>W</m:t>
                    </m:r>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𝑑𝑜𝑔</m:t>
                        </m:r>
                      </m:e>
                    </m:acc>
                  </m:oMath>
                </a14:m>
                <a:endParaRPr lang="en-US" dirty="0"/>
              </a:p>
              <a:p>
                <a:pPr marL="719800" lvl="3" indent="-288000">
                  <a:spcAft>
                    <a:spcPts val="800"/>
                  </a:spcAft>
                </a:pPr>
                <a:r>
                  <a:rPr lang="en-CA" sz="1600" dirty="0"/>
                  <a:t>W is the word embedding matrix of |V| rows and d columns.</a:t>
                </a:r>
              </a:p>
              <a:p>
                <a:pPr marL="719800" lvl="3" indent="-288000">
                  <a:spcAft>
                    <a:spcPts val="800"/>
                  </a:spcAft>
                </a:pPr>
                <a:r>
                  <a:rPr lang="en-CA" sz="1600" dirty="0"/>
                  <a:t>Result is a |V| sized vector of similarities.</a:t>
                </a:r>
              </a:p>
              <a:p>
                <a:pPr marL="719800" lvl="3" indent="-288000">
                  <a:spcAft>
                    <a:spcPts val="800"/>
                  </a:spcAft>
                </a:pPr>
                <a:r>
                  <a:rPr lang="en-CA" sz="1600" dirty="0"/>
                  <a:t>Take the indices of the k-highest values.</a:t>
                </a:r>
                <a:endParaRPr lang="en-US" sz="1600" dirty="0"/>
              </a:p>
              <a:p>
                <a:pPr lvl="1"/>
                <a:endParaRPr lang="en-US" dirty="0"/>
              </a:p>
              <a:p>
                <a:endParaRPr lang="en-US" sz="1800" dirty="0"/>
              </a:p>
              <a:p>
                <a:endParaRPr lang="en-US" sz="1800" dirty="0"/>
              </a:p>
            </p:txBody>
          </p:sp>
        </mc:Choice>
        <mc:Fallback xmlns="">
          <p:sp>
            <p:nvSpPr>
              <p:cNvPr id="3" name="Text Placeholder 2">
                <a:extLst>
                  <a:ext uri="{FF2B5EF4-FFF2-40B4-BE49-F238E27FC236}">
                    <a16:creationId xmlns:a16="http://schemas.microsoft.com/office/drawing/2014/main" id="{F8E34C8C-D204-F5A3-02D2-465561D0C7DC}"/>
                  </a:ext>
                </a:extLst>
              </p:cNvPr>
              <p:cNvSpPr>
                <a:spLocks noGrp="1" noRot="1" noChangeAspect="1" noMove="1" noResize="1" noEditPoints="1" noAdjustHandles="1" noChangeArrowheads="1" noChangeShapeType="1" noTextEdit="1"/>
              </p:cNvSpPr>
              <p:nvPr>
                <p:ph type="body" sz="quarter" idx="14"/>
              </p:nvPr>
            </p:nvSpPr>
            <p:spPr>
              <a:xfrm>
                <a:off x="431801" y="1447800"/>
                <a:ext cx="8280399" cy="2895598"/>
              </a:xfrm>
              <a:blipFill>
                <a:blip r:embed="rId2"/>
                <a:stretch>
                  <a:fillRect l="-1620" t="-1266"/>
                </a:stretch>
              </a:blipFill>
            </p:spPr>
            <p:txBody>
              <a:bodyPr/>
              <a:lstStyle/>
              <a:p>
                <a:r>
                  <a:rPr lang="en-US">
                    <a:noFill/>
                  </a:rPr>
                  <a:t> </a:t>
                </a:r>
              </a:p>
            </p:txBody>
          </p:sp>
        </mc:Fallback>
      </mc:AlternateContent>
    </p:spTree>
    <p:extLst>
      <p:ext uri="{BB962C8B-B14F-4D97-AF65-F5344CB8AC3E}">
        <p14:creationId xmlns:p14="http://schemas.microsoft.com/office/powerpoint/2010/main" val="495511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9399EF-BEB7-4312-011E-3E045EB7EF56}"/>
              </a:ext>
            </a:extLst>
          </p:cNvPr>
          <p:cNvSpPr>
            <a:spLocks noGrp="1"/>
          </p:cNvSpPr>
          <p:nvPr>
            <p:ph type="body" sz="quarter" idx="20"/>
          </p:nvPr>
        </p:nvSpPr>
        <p:spPr/>
        <p:txBody>
          <a:bodyPr/>
          <a:lstStyle/>
          <a:p>
            <a:r>
              <a:rPr lang="en-US" dirty="0"/>
              <a:t>Working with vectors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A4660F7-8708-FDE7-91E1-4E126585566D}"/>
                  </a:ext>
                </a:extLst>
              </p:cNvPr>
              <p:cNvSpPr>
                <a:spLocks noGrp="1"/>
              </p:cNvSpPr>
              <p:nvPr>
                <p:ph type="body" sz="quarter" idx="14"/>
              </p:nvPr>
            </p:nvSpPr>
            <p:spPr>
              <a:xfrm>
                <a:off x="431801" y="1447800"/>
                <a:ext cx="8280399" cy="2895598"/>
              </a:xfrm>
            </p:spPr>
            <p:txBody>
              <a:bodyPr/>
              <a:lstStyle/>
              <a:p>
                <a:r>
                  <a:rPr lang="en-CA" sz="1800" dirty="0"/>
                  <a:t>Similarity to a group of words</a:t>
                </a:r>
              </a:p>
              <a:p>
                <a:pPr marL="288000" lvl="1" indent="-288000">
                  <a:spcAft>
                    <a:spcPts val="800"/>
                  </a:spcAft>
                  <a:buFont typeface="Arial" panose="020B0604020202020204" pitchFamily="34" charset="0"/>
                  <a:buChar char="–"/>
                </a:pPr>
                <a:r>
                  <a:rPr lang="en-CA" dirty="0"/>
                  <a:t>“Find me words most similar to cat, dog and cow”. </a:t>
                </a:r>
              </a:p>
              <a:p>
                <a:pPr marL="288000" lvl="1" indent="-288000">
                  <a:spcAft>
                    <a:spcPts val="800"/>
                  </a:spcAft>
                  <a:buFont typeface="Arial" panose="020B0604020202020204" pitchFamily="34" charset="0"/>
                  <a:buChar char="–"/>
                </a:pPr>
                <a:r>
                  <a:rPr lang="en-CA" dirty="0"/>
                  <a:t>Calculate the pairwise similarities and sum them: </a:t>
                </a:r>
              </a:p>
              <a:p>
                <a:pPr lvl="1">
                  <a:spcAft>
                    <a:spcPts val="800"/>
                  </a:spcAft>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W</m:t>
                      </m:r>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𝑐𝑎𝑡</m:t>
                          </m:r>
                        </m:e>
                      </m:acc>
                      <m:r>
                        <a:rPr lang="en-US">
                          <a:latin typeface="Cambria Math" panose="02040503050406030204" pitchFamily="18" charset="0"/>
                        </a:rPr>
                        <m:t>+</m:t>
                      </m:r>
                      <m:r>
                        <m:rPr>
                          <m:sty m:val="p"/>
                        </m:rPr>
                        <a:rPr lang="en-US">
                          <a:latin typeface="Cambria Math" panose="02040503050406030204" pitchFamily="18" charset="0"/>
                        </a:rPr>
                        <m:t>W</m:t>
                      </m:r>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𝑑𝑜𝑔</m:t>
                          </m:r>
                        </m:e>
                      </m:acc>
                      <m:r>
                        <a:rPr lang="en-US">
                          <a:latin typeface="Cambria Math" panose="02040503050406030204" pitchFamily="18" charset="0"/>
                        </a:rPr>
                        <m:t>+</m:t>
                      </m:r>
                      <m:r>
                        <m:rPr>
                          <m:sty m:val="p"/>
                        </m:rPr>
                        <a:rPr lang="en-US">
                          <a:latin typeface="Cambria Math" panose="02040503050406030204" pitchFamily="18" charset="0"/>
                        </a:rPr>
                        <m:t>W</m:t>
                      </m:r>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𝑐𝑜𝑤</m:t>
                          </m:r>
                        </m:e>
                      </m:acc>
                    </m:oMath>
                  </m:oMathPara>
                </a14:m>
                <a:endParaRPr lang="en-CA" dirty="0"/>
              </a:p>
              <a:p>
                <a:pPr marL="288000" lvl="1" indent="-288000">
                  <a:spcAft>
                    <a:spcPts val="800"/>
                  </a:spcAft>
                  <a:buFont typeface="Arial" panose="020B0604020202020204" pitchFamily="34" charset="0"/>
                  <a:buChar char="–"/>
                </a:pPr>
                <a:r>
                  <a:rPr lang="en-CA" dirty="0"/>
                  <a:t>Now find the indices of the highest values as before.</a:t>
                </a:r>
              </a:p>
              <a:p>
                <a:pPr marL="288000" lvl="1" indent="-288000">
                  <a:spcAft>
                    <a:spcPts val="800"/>
                  </a:spcAft>
                  <a:buFont typeface="Arial" panose="020B0604020202020204" pitchFamily="34" charset="0"/>
                  <a:buChar char="–"/>
                </a:pPr>
                <a:r>
                  <a:rPr lang="en-CA" dirty="0"/>
                  <a:t>Matrix-vector products are wasteful. Better option:</a:t>
                </a:r>
              </a:p>
              <a:p>
                <a:pPr lvl="1">
                  <a:spcAft>
                    <a:spcPts val="800"/>
                  </a:spcAft>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W</m:t>
                      </m:r>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𝑐𝑎𝑡</m:t>
                          </m:r>
                        </m:e>
                      </m:acc>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𝑑𝑜𝑔</m:t>
                          </m:r>
                        </m:e>
                      </m:acc>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𝑐𝑜𝑤</m:t>
                          </m:r>
                        </m:e>
                      </m:acc>
                      <m:r>
                        <a:rPr lang="en-US">
                          <a:latin typeface="Cambria Math" panose="02040503050406030204" pitchFamily="18" charset="0"/>
                        </a:rPr>
                        <m:t>)</m:t>
                      </m:r>
                    </m:oMath>
                  </m:oMathPara>
                </a14:m>
                <a:endParaRPr lang="en-US" dirty="0"/>
              </a:p>
              <a:p>
                <a:pPr marL="257175" lvl="1"/>
                <a:endParaRPr lang="en-US" dirty="0"/>
              </a:p>
              <a:p>
                <a:endParaRPr lang="en-US" sz="1800" dirty="0"/>
              </a:p>
            </p:txBody>
          </p:sp>
        </mc:Choice>
        <mc:Fallback xmlns="">
          <p:sp>
            <p:nvSpPr>
              <p:cNvPr id="3" name="Text Placeholder 2">
                <a:extLst>
                  <a:ext uri="{FF2B5EF4-FFF2-40B4-BE49-F238E27FC236}">
                    <a16:creationId xmlns:a16="http://schemas.microsoft.com/office/drawing/2014/main" id="{9A4660F7-8708-FDE7-91E1-4E126585566D}"/>
                  </a:ext>
                </a:extLst>
              </p:cNvPr>
              <p:cNvSpPr>
                <a:spLocks noGrp="1" noRot="1" noChangeAspect="1" noMove="1" noResize="1" noEditPoints="1" noAdjustHandles="1" noChangeArrowheads="1" noChangeShapeType="1" noTextEdit="1"/>
              </p:cNvSpPr>
              <p:nvPr>
                <p:ph type="body" sz="quarter" idx="14"/>
              </p:nvPr>
            </p:nvSpPr>
            <p:spPr>
              <a:xfrm>
                <a:off x="431801" y="1447800"/>
                <a:ext cx="8280399" cy="2895598"/>
              </a:xfrm>
              <a:blipFill>
                <a:blip r:embed="rId2"/>
                <a:stretch>
                  <a:fillRect l="-1620" t="-2743"/>
                </a:stretch>
              </a:blipFill>
            </p:spPr>
            <p:txBody>
              <a:bodyPr/>
              <a:lstStyle/>
              <a:p>
                <a:r>
                  <a:rPr lang="en-US">
                    <a:noFill/>
                  </a:rPr>
                  <a:t> </a:t>
                </a:r>
              </a:p>
            </p:txBody>
          </p:sp>
        </mc:Fallback>
      </mc:AlternateContent>
    </p:spTree>
    <p:extLst>
      <p:ext uri="{BB962C8B-B14F-4D97-AF65-F5344CB8AC3E}">
        <p14:creationId xmlns:p14="http://schemas.microsoft.com/office/powerpoint/2010/main" val="2494122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44D4AE-F301-1E1C-AE2B-AA6B4003CD37}"/>
              </a:ext>
            </a:extLst>
          </p:cNvPr>
          <p:cNvSpPr>
            <a:spLocks noGrp="1"/>
          </p:cNvSpPr>
          <p:nvPr>
            <p:ph type="body" sz="quarter" idx="20"/>
          </p:nvPr>
        </p:nvSpPr>
        <p:spPr/>
        <p:txBody>
          <a:bodyPr/>
          <a:lstStyle/>
          <a:p>
            <a:r>
              <a:rPr lang="en-US" dirty="0"/>
              <a:t>Applications of Word Vectors</a:t>
            </a:r>
          </a:p>
        </p:txBody>
      </p:sp>
      <p:sp>
        <p:nvSpPr>
          <p:cNvPr id="3" name="Text Placeholder 2">
            <a:extLst>
              <a:ext uri="{FF2B5EF4-FFF2-40B4-BE49-F238E27FC236}">
                <a16:creationId xmlns:a16="http://schemas.microsoft.com/office/drawing/2014/main" id="{2CCA88A5-15F1-8108-706D-CE56275E434C}"/>
              </a:ext>
            </a:extLst>
          </p:cNvPr>
          <p:cNvSpPr>
            <a:spLocks noGrp="1"/>
          </p:cNvSpPr>
          <p:nvPr>
            <p:ph type="body" sz="quarter" idx="14"/>
          </p:nvPr>
        </p:nvSpPr>
        <p:spPr>
          <a:xfrm>
            <a:off x="431800" y="975360"/>
            <a:ext cx="8201659" cy="2895598"/>
          </a:xfrm>
        </p:spPr>
        <p:txBody>
          <a:bodyPr/>
          <a:lstStyle/>
          <a:p>
            <a:r>
              <a:rPr lang="en-US" sz="1600" dirty="0"/>
              <a:t>Word Similarity</a:t>
            </a:r>
          </a:p>
          <a:p>
            <a:r>
              <a:rPr lang="en-US" sz="1600" dirty="0"/>
              <a:t>Machine Translation</a:t>
            </a:r>
          </a:p>
          <a:p>
            <a:r>
              <a:rPr lang="en-US" sz="1600" dirty="0"/>
              <a:t>Part-of-Speech and Named Entity Recognition</a:t>
            </a:r>
          </a:p>
          <a:p>
            <a:r>
              <a:rPr lang="en-US" sz="1600" dirty="0"/>
              <a:t>Relation Extraction</a:t>
            </a:r>
          </a:p>
          <a:p>
            <a:r>
              <a:rPr lang="en-US" sz="1600" dirty="0"/>
              <a:t>Sentiment Analysis</a:t>
            </a:r>
          </a:p>
          <a:p>
            <a:r>
              <a:rPr lang="en-US" sz="1600" dirty="0"/>
              <a:t>Co-reference Resolution </a:t>
            </a:r>
          </a:p>
          <a:p>
            <a:pPr lvl="2"/>
            <a:r>
              <a:rPr lang="en-US" sz="1400" dirty="0"/>
              <a:t>Chaining entity mentions across multiple documents - can we find and unify the multiple contexts in which mentions occurs? </a:t>
            </a:r>
          </a:p>
          <a:p>
            <a:r>
              <a:rPr lang="en-US" sz="1600" dirty="0"/>
              <a:t>Clustering </a:t>
            </a:r>
          </a:p>
          <a:p>
            <a:pPr lvl="2"/>
            <a:r>
              <a:rPr lang="en-US" sz="1400" dirty="0"/>
              <a:t>Words in the same class naturally occur in similar contexts, and this feature vector can directly be used with any conventional clustering algorithms (K-Means, agglomerative, </a:t>
            </a:r>
            <a:r>
              <a:rPr lang="en-US" sz="1400" dirty="0" err="1"/>
              <a:t>etc</a:t>
            </a:r>
            <a:r>
              <a:rPr lang="en-US" sz="1400" dirty="0"/>
              <a:t>). Human doesn’t have to waste time hand-picking useful word features to cluster on. </a:t>
            </a:r>
          </a:p>
          <a:p>
            <a:r>
              <a:rPr lang="en-US" sz="1600" dirty="0"/>
              <a:t>Semantic Analysis of Documents </a:t>
            </a:r>
          </a:p>
          <a:p>
            <a:r>
              <a:rPr lang="en-US" sz="1600" dirty="0"/>
              <a:t>Build word distributions for various topics, etc.</a:t>
            </a:r>
          </a:p>
          <a:p>
            <a:endParaRPr lang="en-US" sz="1600" dirty="0"/>
          </a:p>
        </p:txBody>
      </p:sp>
    </p:spTree>
    <p:extLst>
      <p:ext uri="{BB962C8B-B14F-4D97-AF65-F5344CB8AC3E}">
        <p14:creationId xmlns:p14="http://schemas.microsoft.com/office/powerpoint/2010/main" val="4701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6BD463-BA79-EA83-75C0-7827738CF3ED}"/>
              </a:ext>
            </a:extLst>
          </p:cNvPr>
          <p:cNvSpPr>
            <a:spLocks noGrp="1"/>
          </p:cNvSpPr>
          <p:nvPr>
            <p:ph type="body" sz="quarter" idx="20"/>
          </p:nvPr>
        </p:nvSpPr>
        <p:spPr/>
        <p:txBody>
          <a:bodyPr/>
          <a:lstStyle/>
          <a:p>
            <a:r>
              <a:rPr lang="en-US" dirty="0"/>
              <a:t>Who is the doctor?</a:t>
            </a:r>
          </a:p>
          <a:p>
            <a:endParaRPr lang="en-US" dirty="0"/>
          </a:p>
        </p:txBody>
      </p:sp>
      <p:sp>
        <p:nvSpPr>
          <p:cNvPr id="3" name="Text Placeholder 2">
            <a:extLst>
              <a:ext uri="{FF2B5EF4-FFF2-40B4-BE49-F238E27FC236}">
                <a16:creationId xmlns:a16="http://schemas.microsoft.com/office/drawing/2014/main" id="{38DCA4AD-6C31-11FA-EA27-4BF166EB4EFB}"/>
              </a:ext>
            </a:extLst>
          </p:cNvPr>
          <p:cNvSpPr>
            <a:spLocks noGrp="1"/>
          </p:cNvSpPr>
          <p:nvPr>
            <p:ph type="body" sz="quarter" idx="14"/>
          </p:nvPr>
        </p:nvSpPr>
        <p:spPr/>
        <p:txBody>
          <a:bodyPr/>
          <a:lstStyle/>
          <a:p>
            <a:endParaRPr lang="en-US"/>
          </a:p>
        </p:txBody>
      </p:sp>
      <p:pic>
        <p:nvPicPr>
          <p:cNvPr id="4" name="Picture 2" descr="Doctor care Vectors &amp; Illustrations for Free Download | Freepik">
            <a:extLst>
              <a:ext uri="{FF2B5EF4-FFF2-40B4-BE49-F238E27FC236}">
                <a16:creationId xmlns:a16="http://schemas.microsoft.com/office/drawing/2014/main" id="{1A19D6FA-E9AC-9922-27FC-D660211CBB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02" t="5884" r="23621" b="8782"/>
          <a:stretch/>
        </p:blipFill>
        <p:spPr bwMode="auto">
          <a:xfrm>
            <a:off x="1396999" y="1488256"/>
            <a:ext cx="1227667" cy="19700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octor Royalty Free Vector Image - VectorStock">
            <a:extLst>
              <a:ext uri="{FF2B5EF4-FFF2-40B4-BE49-F238E27FC236}">
                <a16:creationId xmlns:a16="http://schemas.microsoft.com/office/drawing/2014/main" id="{951A8B55-B229-A4ED-DE03-33E5C9D68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77" r="7862" b="8480"/>
          <a:stretch/>
        </p:blipFill>
        <p:spPr bwMode="auto">
          <a:xfrm>
            <a:off x="5765800" y="1513656"/>
            <a:ext cx="1227667" cy="152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795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DC2EE0-F689-9555-9E4E-F77994502B84}"/>
              </a:ext>
            </a:extLst>
          </p:cNvPr>
          <p:cNvSpPr>
            <a:spLocks noGrp="1"/>
          </p:cNvSpPr>
          <p:nvPr>
            <p:ph type="body" sz="quarter" idx="20"/>
          </p:nvPr>
        </p:nvSpPr>
        <p:spPr/>
        <p:txBody>
          <a:bodyPr/>
          <a:lstStyle/>
          <a:p>
            <a:r>
              <a:rPr lang="en-US" dirty="0"/>
              <a:t>Vector Embedding of Words</a:t>
            </a:r>
          </a:p>
        </p:txBody>
      </p:sp>
      <p:sp>
        <p:nvSpPr>
          <p:cNvPr id="3" name="Text Placeholder 2">
            <a:extLst>
              <a:ext uri="{FF2B5EF4-FFF2-40B4-BE49-F238E27FC236}">
                <a16:creationId xmlns:a16="http://schemas.microsoft.com/office/drawing/2014/main" id="{CE40DD9F-94DA-4A3E-D04D-4914F330A17D}"/>
              </a:ext>
            </a:extLst>
          </p:cNvPr>
          <p:cNvSpPr>
            <a:spLocks noGrp="1"/>
          </p:cNvSpPr>
          <p:nvPr>
            <p:ph type="body" sz="quarter" idx="14"/>
          </p:nvPr>
        </p:nvSpPr>
        <p:spPr>
          <a:xfrm>
            <a:off x="431801" y="1447800"/>
            <a:ext cx="8280399" cy="2895598"/>
          </a:xfrm>
        </p:spPr>
        <p:txBody>
          <a:bodyPr/>
          <a:lstStyle/>
          <a:p>
            <a:r>
              <a:rPr lang="en-US" sz="1800" dirty="0"/>
              <a:t>In this lecture will describe the Word2Vec:</a:t>
            </a:r>
          </a:p>
          <a:p>
            <a:pPr lvl="2"/>
            <a:r>
              <a:rPr lang="en-US" sz="1600" dirty="0"/>
              <a:t>Prediction-based model.</a:t>
            </a:r>
          </a:p>
          <a:p>
            <a:pPr lvl="2"/>
            <a:r>
              <a:rPr lang="en-US" sz="1600" dirty="0"/>
              <a:t>Consider occurrences of terms at context level.</a:t>
            </a:r>
          </a:p>
          <a:p>
            <a:endParaRPr lang="en-US" sz="1800" dirty="0"/>
          </a:p>
          <a:p>
            <a:endParaRPr lang="en-US" sz="1800" dirty="0"/>
          </a:p>
        </p:txBody>
      </p:sp>
    </p:spTree>
    <p:extLst>
      <p:ext uri="{BB962C8B-B14F-4D97-AF65-F5344CB8AC3E}">
        <p14:creationId xmlns:p14="http://schemas.microsoft.com/office/powerpoint/2010/main" val="1663553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E49EE5-0022-8544-26A5-8811ECF7C1C2}"/>
              </a:ext>
            </a:extLst>
          </p:cNvPr>
          <p:cNvSpPr>
            <a:spLocks noGrp="1"/>
          </p:cNvSpPr>
          <p:nvPr>
            <p:ph type="body" sz="quarter" idx="20"/>
          </p:nvPr>
        </p:nvSpPr>
        <p:spPr/>
        <p:txBody>
          <a:bodyPr/>
          <a:lstStyle/>
          <a:p>
            <a:r>
              <a:rPr lang="en-US" dirty="0"/>
              <a:t>word2Vec: Local contexts</a:t>
            </a:r>
          </a:p>
        </p:txBody>
      </p:sp>
      <p:sp>
        <p:nvSpPr>
          <p:cNvPr id="3" name="Text Placeholder 2">
            <a:extLst>
              <a:ext uri="{FF2B5EF4-FFF2-40B4-BE49-F238E27FC236}">
                <a16:creationId xmlns:a16="http://schemas.microsoft.com/office/drawing/2014/main" id="{E31192D0-690F-306F-8415-F73C2825F196}"/>
              </a:ext>
            </a:extLst>
          </p:cNvPr>
          <p:cNvSpPr>
            <a:spLocks noGrp="1"/>
          </p:cNvSpPr>
          <p:nvPr>
            <p:ph type="body" sz="quarter" idx="14"/>
          </p:nvPr>
        </p:nvSpPr>
        <p:spPr>
          <a:xfrm>
            <a:off x="431801" y="1447800"/>
            <a:ext cx="8209279" cy="2895598"/>
          </a:xfrm>
        </p:spPr>
        <p:txBody>
          <a:bodyPr/>
          <a:lstStyle/>
          <a:p>
            <a:r>
              <a:rPr lang="en-CA" sz="1800" dirty="0"/>
              <a:t>Instead of entire documents, </a:t>
            </a:r>
            <a:r>
              <a:rPr lang="en-CA" sz="1800" b="1" i="1" dirty="0"/>
              <a:t>Word2Vec</a:t>
            </a:r>
            <a:r>
              <a:rPr lang="en-CA" sz="1800" dirty="0"/>
              <a:t> uses words </a:t>
            </a:r>
            <a:r>
              <a:rPr lang="en-CA" sz="1800" b="1" i="1" dirty="0">
                <a:solidFill>
                  <a:schemeClr val="accent1"/>
                </a:solidFill>
              </a:rPr>
              <a:t>k</a:t>
            </a:r>
            <a:r>
              <a:rPr lang="en-CA" sz="1800" dirty="0"/>
              <a:t> positions away from each center word.</a:t>
            </a:r>
          </a:p>
          <a:p>
            <a:r>
              <a:rPr lang="en-CA" sz="1800" dirty="0"/>
              <a:t>These words are called</a:t>
            </a:r>
            <a:r>
              <a:rPr lang="en-CA" dirty="0"/>
              <a:t> </a:t>
            </a:r>
            <a:r>
              <a:rPr lang="en-CA" b="1" dirty="0">
                <a:solidFill>
                  <a:schemeClr val="accent1"/>
                </a:solidFill>
              </a:rPr>
              <a:t>context words</a:t>
            </a:r>
            <a:r>
              <a:rPr lang="en-CA" dirty="0"/>
              <a:t>.</a:t>
            </a:r>
          </a:p>
          <a:p>
            <a:r>
              <a:rPr lang="en-CA" sz="1800" dirty="0"/>
              <a:t>Example for </a:t>
            </a:r>
            <a:r>
              <a:rPr lang="en-CA" sz="1800" b="1" i="1" dirty="0">
                <a:solidFill>
                  <a:schemeClr val="accent1"/>
                </a:solidFill>
              </a:rPr>
              <a:t>k=3</a:t>
            </a:r>
            <a:r>
              <a:rPr lang="en-CA" sz="1800" dirty="0"/>
              <a:t>:</a:t>
            </a:r>
          </a:p>
          <a:p>
            <a:endParaRPr lang="en-CA" sz="1800" dirty="0"/>
          </a:p>
          <a:p>
            <a:pPr lvl="1"/>
            <a:r>
              <a:rPr lang="en-CA" dirty="0"/>
              <a:t>“It was </a:t>
            </a:r>
            <a:r>
              <a:rPr lang="en-CA" dirty="0">
                <a:solidFill>
                  <a:schemeClr val="accent1"/>
                </a:solidFill>
              </a:rPr>
              <a:t>a bright cold</a:t>
            </a:r>
            <a:r>
              <a:rPr lang="en-CA" dirty="0"/>
              <a:t> </a:t>
            </a:r>
            <a:r>
              <a:rPr lang="en-CA" dirty="0">
                <a:solidFill>
                  <a:srgbClr val="FF0000"/>
                </a:solidFill>
              </a:rPr>
              <a:t>day</a:t>
            </a:r>
            <a:r>
              <a:rPr lang="en-CA" dirty="0"/>
              <a:t> </a:t>
            </a:r>
            <a:r>
              <a:rPr lang="en-CA" dirty="0">
                <a:solidFill>
                  <a:schemeClr val="accent1"/>
                </a:solidFill>
              </a:rPr>
              <a:t>in April, and</a:t>
            </a:r>
            <a:r>
              <a:rPr lang="en-CA" dirty="0"/>
              <a:t> the clocks were striking”.</a:t>
            </a:r>
          </a:p>
          <a:p>
            <a:pPr lvl="1"/>
            <a:r>
              <a:rPr lang="en-CA" dirty="0">
                <a:solidFill>
                  <a:srgbClr val="FF0000"/>
                </a:solidFill>
              </a:rPr>
              <a:t>Center word: red (also called focus word).</a:t>
            </a:r>
          </a:p>
          <a:p>
            <a:pPr lvl="1"/>
            <a:r>
              <a:rPr lang="en-CA" dirty="0">
                <a:solidFill>
                  <a:schemeClr val="accent1"/>
                </a:solidFill>
              </a:rPr>
              <a:t>Context words: blue (also called target words).</a:t>
            </a:r>
          </a:p>
          <a:p>
            <a:pPr lvl="1"/>
            <a:endParaRPr lang="en-CA" dirty="0">
              <a:solidFill>
                <a:schemeClr val="accent1"/>
              </a:solidFill>
            </a:endParaRPr>
          </a:p>
          <a:p>
            <a:r>
              <a:rPr lang="en-CA" sz="1800" dirty="0"/>
              <a:t>Word2Vec considers all words as center words, and all their context words.</a:t>
            </a:r>
            <a:endParaRPr lang="en-US" sz="1800" dirty="0"/>
          </a:p>
          <a:p>
            <a:endParaRPr lang="en-US" sz="1800" dirty="0"/>
          </a:p>
        </p:txBody>
      </p:sp>
    </p:spTree>
    <p:extLst>
      <p:ext uri="{BB962C8B-B14F-4D97-AF65-F5344CB8AC3E}">
        <p14:creationId xmlns:p14="http://schemas.microsoft.com/office/powerpoint/2010/main" val="382787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17AABE-B1DC-2A8F-3DDB-5DE79B102D87}"/>
              </a:ext>
            </a:extLst>
          </p:cNvPr>
          <p:cNvSpPr>
            <a:spLocks noGrp="1"/>
          </p:cNvSpPr>
          <p:nvPr>
            <p:ph type="body" sz="quarter" idx="20"/>
          </p:nvPr>
        </p:nvSpPr>
        <p:spPr>
          <a:xfrm>
            <a:off x="358140" y="411163"/>
            <a:ext cx="8625840" cy="701301"/>
          </a:xfrm>
        </p:spPr>
        <p:txBody>
          <a:bodyPr/>
          <a:lstStyle/>
          <a:p>
            <a:r>
              <a:rPr lang="en-US" sz="3300" dirty="0"/>
              <a:t>Word2Vec: Data generation (window size = 2)</a:t>
            </a:r>
          </a:p>
        </p:txBody>
      </p:sp>
      <p:sp>
        <p:nvSpPr>
          <p:cNvPr id="3" name="Text Placeholder 2">
            <a:extLst>
              <a:ext uri="{FF2B5EF4-FFF2-40B4-BE49-F238E27FC236}">
                <a16:creationId xmlns:a16="http://schemas.microsoft.com/office/drawing/2014/main" id="{4779794E-B293-8D98-2F97-CEC581C17D06}"/>
              </a:ext>
            </a:extLst>
          </p:cNvPr>
          <p:cNvSpPr>
            <a:spLocks noGrp="1"/>
          </p:cNvSpPr>
          <p:nvPr>
            <p:ph type="body" sz="quarter" idx="14"/>
          </p:nvPr>
        </p:nvSpPr>
        <p:spPr>
          <a:xfrm>
            <a:off x="431801" y="1470660"/>
            <a:ext cx="2181859" cy="2895598"/>
          </a:xfrm>
        </p:spPr>
        <p:txBody>
          <a:bodyPr/>
          <a:lstStyle/>
          <a:p>
            <a:pPr marL="0" indent="0">
              <a:buNone/>
            </a:pPr>
            <a:r>
              <a:rPr lang="en-US" sz="1800" dirty="0"/>
              <a:t>Example: </a:t>
            </a:r>
          </a:p>
          <a:p>
            <a:pPr marL="0" indent="0">
              <a:buNone/>
            </a:pPr>
            <a:r>
              <a:rPr lang="en-US" sz="1800" dirty="0"/>
              <a:t>d1 = “king brave man” , d2 = “queen beautiful women”</a:t>
            </a:r>
          </a:p>
          <a:p>
            <a:endParaRPr lang="en-US" sz="1800" dirty="0"/>
          </a:p>
        </p:txBody>
      </p:sp>
      <p:graphicFrame>
        <p:nvGraphicFramePr>
          <p:cNvPr id="4" name="Content Placeholder 4">
            <a:extLst>
              <a:ext uri="{FF2B5EF4-FFF2-40B4-BE49-F238E27FC236}">
                <a16:creationId xmlns:a16="http://schemas.microsoft.com/office/drawing/2014/main" id="{E49C1C09-7652-7B66-5440-8A35ED80691F}"/>
              </a:ext>
            </a:extLst>
          </p:cNvPr>
          <p:cNvGraphicFramePr>
            <a:graphicFrameLocks/>
          </p:cNvGraphicFramePr>
          <p:nvPr>
            <p:extLst>
              <p:ext uri="{D42A27DB-BD31-4B8C-83A1-F6EECF244321}">
                <p14:modId xmlns:p14="http://schemas.microsoft.com/office/powerpoint/2010/main" val="1717360133"/>
              </p:ext>
            </p:extLst>
          </p:nvPr>
        </p:nvGraphicFramePr>
        <p:xfrm>
          <a:off x="2705100" y="949642"/>
          <a:ext cx="5099448" cy="4091940"/>
        </p:xfrm>
        <a:graphic>
          <a:graphicData uri="http://schemas.openxmlformats.org/drawingml/2006/table">
            <a:tbl>
              <a:tblPr firstRow="1" bandRow="1">
                <a:tableStyleId>{5C22544A-7EE6-4342-B048-85BDC9FD1C3A}</a:tableStyleId>
              </a:tblPr>
              <a:tblGrid>
                <a:gridCol w="1274862">
                  <a:extLst>
                    <a:ext uri="{9D8B030D-6E8A-4147-A177-3AD203B41FA5}">
                      <a16:colId xmlns:a16="http://schemas.microsoft.com/office/drawing/2014/main" val="3524598945"/>
                    </a:ext>
                  </a:extLst>
                </a:gridCol>
                <a:gridCol w="1274862">
                  <a:extLst>
                    <a:ext uri="{9D8B030D-6E8A-4147-A177-3AD203B41FA5}">
                      <a16:colId xmlns:a16="http://schemas.microsoft.com/office/drawing/2014/main" val="2613202405"/>
                    </a:ext>
                  </a:extLst>
                </a:gridCol>
                <a:gridCol w="1274862">
                  <a:extLst>
                    <a:ext uri="{9D8B030D-6E8A-4147-A177-3AD203B41FA5}">
                      <a16:colId xmlns:a16="http://schemas.microsoft.com/office/drawing/2014/main" val="2991750073"/>
                    </a:ext>
                  </a:extLst>
                </a:gridCol>
                <a:gridCol w="1274862">
                  <a:extLst>
                    <a:ext uri="{9D8B030D-6E8A-4147-A177-3AD203B41FA5}">
                      <a16:colId xmlns:a16="http://schemas.microsoft.com/office/drawing/2014/main" val="1944424513"/>
                    </a:ext>
                  </a:extLst>
                </a:gridCol>
              </a:tblGrid>
              <a:tr h="597313">
                <a:tc>
                  <a:txBody>
                    <a:bodyPr/>
                    <a:lstStyle/>
                    <a:p>
                      <a:pPr algn="ctr"/>
                      <a:r>
                        <a:rPr lang="en-US" sz="1400" dirty="0"/>
                        <a:t>word</a:t>
                      </a:r>
                    </a:p>
                  </a:txBody>
                  <a:tcPr marL="68580" marR="68580" marT="34290" marB="34290"/>
                </a:tc>
                <a:tc>
                  <a:txBody>
                    <a:bodyPr/>
                    <a:lstStyle/>
                    <a:p>
                      <a:pPr algn="ctr"/>
                      <a:r>
                        <a:rPr lang="en-US" sz="1400" dirty="0"/>
                        <a:t>Word one hot encoding </a:t>
                      </a:r>
                    </a:p>
                  </a:txBody>
                  <a:tcPr marL="68580" marR="68580" marT="34290" marB="34290"/>
                </a:tc>
                <a:tc>
                  <a:txBody>
                    <a:bodyPr/>
                    <a:lstStyle/>
                    <a:p>
                      <a:pPr algn="ctr"/>
                      <a:r>
                        <a:rPr lang="en-US" sz="1400" dirty="0"/>
                        <a:t>neighbor</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Neighbor one hot encoding</a:t>
                      </a:r>
                    </a:p>
                  </a:txBody>
                  <a:tcPr marL="68580" marR="68580" marT="34290" marB="34290"/>
                </a:tc>
                <a:extLst>
                  <a:ext uri="{0D108BD9-81ED-4DB2-BD59-A6C34878D82A}">
                    <a16:rowId xmlns:a16="http://schemas.microsoft.com/office/drawing/2014/main" val="3292223021"/>
                  </a:ext>
                </a:extLst>
              </a:tr>
              <a:tr h="237641">
                <a:tc>
                  <a:txBody>
                    <a:bodyPr/>
                    <a:lstStyle/>
                    <a:p>
                      <a:pPr algn="ctr"/>
                      <a:r>
                        <a:rPr lang="en-US" sz="1400" dirty="0"/>
                        <a:t>king</a:t>
                      </a:r>
                    </a:p>
                  </a:txBody>
                  <a:tcPr marL="68580" marR="68580" marT="34290" marB="34290"/>
                </a:tc>
                <a:tc>
                  <a:txBody>
                    <a:bodyPr/>
                    <a:lstStyle/>
                    <a:p>
                      <a:pPr algn="ctr"/>
                      <a:r>
                        <a:rPr lang="en-US" sz="1400" dirty="0"/>
                        <a:t>[1,0,0,0,0,0]</a:t>
                      </a:r>
                    </a:p>
                  </a:txBody>
                  <a:tcPr marL="68580" marR="68580" marT="34290" marB="34290"/>
                </a:tc>
                <a:tc>
                  <a:txBody>
                    <a:bodyPr/>
                    <a:lstStyle/>
                    <a:p>
                      <a:pPr algn="ctr"/>
                      <a:r>
                        <a:rPr lang="en-US" sz="1400" dirty="0"/>
                        <a:t>brave</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[0,1,0,0,0,0]</a:t>
                      </a:r>
                    </a:p>
                  </a:txBody>
                  <a:tcPr marL="68580" marR="68580" marT="34290" marB="34290"/>
                </a:tc>
                <a:extLst>
                  <a:ext uri="{0D108BD9-81ED-4DB2-BD59-A6C34878D82A}">
                    <a16:rowId xmlns:a16="http://schemas.microsoft.com/office/drawing/2014/main" val="3078984105"/>
                  </a:ext>
                </a:extLst>
              </a:tr>
              <a:tr h="237641">
                <a:tc>
                  <a:txBody>
                    <a:bodyPr/>
                    <a:lstStyle/>
                    <a:p>
                      <a:pPr algn="ctr"/>
                      <a:r>
                        <a:rPr lang="en-US" sz="1400" dirty="0"/>
                        <a:t>king</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[1,0,0,0,0,0]</a:t>
                      </a:r>
                    </a:p>
                  </a:txBody>
                  <a:tcPr marL="68580" marR="68580" marT="34290" marB="34290"/>
                </a:tc>
                <a:tc>
                  <a:txBody>
                    <a:bodyPr/>
                    <a:lstStyle/>
                    <a:p>
                      <a:pPr algn="ctr"/>
                      <a:r>
                        <a:rPr lang="en-US" sz="1400" dirty="0"/>
                        <a:t>man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[0,0,1,0,0,0]</a:t>
                      </a:r>
                    </a:p>
                  </a:txBody>
                  <a:tcPr marL="68580" marR="68580" marT="34290" marB="34290"/>
                </a:tc>
                <a:extLst>
                  <a:ext uri="{0D108BD9-81ED-4DB2-BD59-A6C34878D82A}">
                    <a16:rowId xmlns:a16="http://schemas.microsoft.com/office/drawing/2014/main" val="2860162327"/>
                  </a:ext>
                </a:extLst>
              </a:tr>
              <a:tr h="237641">
                <a:tc>
                  <a:txBody>
                    <a:bodyPr/>
                    <a:lstStyle/>
                    <a:p>
                      <a:pPr algn="ctr"/>
                      <a:r>
                        <a:rPr lang="en-US" sz="1400" dirty="0"/>
                        <a:t>brave</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[0,1,0,0,0,0]</a:t>
                      </a:r>
                    </a:p>
                  </a:txBody>
                  <a:tcPr marL="68580" marR="68580" marT="34290" marB="34290"/>
                </a:tc>
                <a:tc>
                  <a:txBody>
                    <a:bodyPr/>
                    <a:lstStyle/>
                    <a:p>
                      <a:pPr algn="ctr"/>
                      <a:r>
                        <a:rPr lang="en-US" sz="1400" dirty="0"/>
                        <a:t>king</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[1,0,0,0,0,0]</a:t>
                      </a:r>
                    </a:p>
                  </a:txBody>
                  <a:tcPr marL="68580" marR="68580" marT="34290" marB="34290"/>
                </a:tc>
                <a:extLst>
                  <a:ext uri="{0D108BD9-81ED-4DB2-BD59-A6C34878D82A}">
                    <a16:rowId xmlns:a16="http://schemas.microsoft.com/office/drawing/2014/main" val="3138904896"/>
                  </a:ext>
                </a:extLst>
              </a:tr>
              <a:tr h="237641">
                <a:tc>
                  <a:txBody>
                    <a:bodyPr/>
                    <a:lstStyle/>
                    <a:p>
                      <a:pPr algn="ctr"/>
                      <a:r>
                        <a:rPr lang="en-US" sz="1400" dirty="0"/>
                        <a:t>brave</a:t>
                      </a:r>
                    </a:p>
                  </a:txBody>
                  <a:tcPr marL="68580" marR="68580" marT="34290" marB="34290"/>
                </a:tc>
                <a:tc>
                  <a:txBody>
                    <a:bodyPr/>
                    <a:lstStyle/>
                    <a:p>
                      <a:pPr algn="ctr"/>
                      <a:r>
                        <a:rPr lang="en-US" sz="1400" dirty="0"/>
                        <a:t>[0,1,0,0,0,0]</a:t>
                      </a:r>
                    </a:p>
                  </a:txBody>
                  <a:tcPr marL="68580" marR="68580" marT="34290" marB="34290"/>
                </a:tc>
                <a:tc>
                  <a:txBody>
                    <a:bodyPr/>
                    <a:lstStyle/>
                    <a:p>
                      <a:pPr algn="ctr"/>
                      <a:r>
                        <a:rPr lang="en-US" sz="1400" dirty="0"/>
                        <a:t>man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[0,0,1,0,0,0]</a:t>
                      </a:r>
                    </a:p>
                  </a:txBody>
                  <a:tcPr marL="68580" marR="68580" marT="34290" marB="34290"/>
                </a:tc>
                <a:extLst>
                  <a:ext uri="{0D108BD9-81ED-4DB2-BD59-A6C34878D82A}">
                    <a16:rowId xmlns:a16="http://schemas.microsoft.com/office/drawing/2014/main" val="3678624856"/>
                  </a:ext>
                </a:extLst>
              </a:tr>
              <a:tr h="237641">
                <a:tc>
                  <a:txBody>
                    <a:bodyPr/>
                    <a:lstStyle/>
                    <a:p>
                      <a:pPr algn="ctr"/>
                      <a:r>
                        <a:rPr lang="en-US" sz="1400" dirty="0"/>
                        <a:t>man</a:t>
                      </a:r>
                    </a:p>
                  </a:txBody>
                  <a:tcPr marL="68580" marR="68580" marT="34290" marB="34290"/>
                </a:tc>
                <a:tc>
                  <a:txBody>
                    <a:bodyPr/>
                    <a:lstStyle/>
                    <a:p>
                      <a:pPr algn="ctr"/>
                      <a:r>
                        <a:rPr lang="en-US" sz="1400" dirty="0"/>
                        <a:t>[0,0,1,0,0,0]</a:t>
                      </a:r>
                    </a:p>
                  </a:txBody>
                  <a:tcPr marL="68580" marR="68580" marT="34290" marB="34290"/>
                </a:tc>
                <a:tc>
                  <a:txBody>
                    <a:bodyPr/>
                    <a:lstStyle/>
                    <a:p>
                      <a:pPr algn="ctr"/>
                      <a:r>
                        <a:rPr lang="en-US" sz="1400" dirty="0"/>
                        <a:t>king</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[1,0,0,0,0,0]</a:t>
                      </a:r>
                    </a:p>
                  </a:txBody>
                  <a:tcPr marL="68580" marR="68580" marT="34290" marB="34290"/>
                </a:tc>
                <a:extLst>
                  <a:ext uri="{0D108BD9-81ED-4DB2-BD59-A6C34878D82A}">
                    <a16:rowId xmlns:a16="http://schemas.microsoft.com/office/drawing/2014/main" val="2011141262"/>
                  </a:ext>
                </a:extLst>
              </a:tr>
              <a:tr h="237641">
                <a:tc>
                  <a:txBody>
                    <a:bodyPr/>
                    <a:lstStyle/>
                    <a:p>
                      <a:pPr algn="ctr"/>
                      <a:r>
                        <a:rPr lang="en-US" sz="1400" dirty="0"/>
                        <a:t>man</a:t>
                      </a:r>
                    </a:p>
                  </a:txBody>
                  <a:tcPr marL="68580" marR="68580" marT="34290" marB="34290"/>
                </a:tc>
                <a:tc>
                  <a:txBody>
                    <a:bodyPr/>
                    <a:lstStyle/>
                    <a:p>
                      <a:pPr algn="ctr"/>
                      <a:r>
                        <a:rPr lang="en-US" sz="1400" dirty="0"/>
                        <a:t>[0,0,1,0,0,0]</a:t>
                      </a:r>
                    </a:p>
                  </a:txBody>
                  <a:tcPr marL="68580" marR="68580" marT="34290" marB="34290"/>
                </a:tc>
                <a:tc>
                  <a:txBody>
                    <a:bodyPr/>
                    <a:lstStyle/>
                    <a:p>
                      <a:pPr algn="ctr"/>
                      <a:r>
                        <a:rPr lang="en-US" sz="1400" dirty="0"/>
                        <a:t>brave</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[0,1,0,0,0,0]</a:t>
                      </a:r>
                    </a:p>
                  </a:txBody>
                  <a:tcPr marL="68580" marR="68580" marT="34290" marB="34290"/>
                </a:tc>
                <a:extLst>
                  <a:ext uri="{0D108BD9-81ED-4DB2-BD59-A6C34878D82A}">
                    <a16:rowId xmlns:a16="http://schemas.microsoft.com/office/drawing/2014/main" val="1087318938"/>
                  </a:ext>
                </a:extLst>
              </a:tr>
              <a:tr h="237641">
                <a:tc>
                  <a:txBody>
                    <a:bodyPr/>
                    <a:lstStyle/>
                    <a:p>
                      <a:pPr algn="ctr"/>
                      <a:r>
                        <a:rPr lang="en-US" sz="1400" dirty="0"/>
                        <a:t>queen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[0,0,0,1,0,0]</a:t>
                      </a:r>
                    </a:p>
                  </a:txBody>
                  <a:tcPr marL="68580" marR="68580" marT="34290" marB="34290"/>
                </a:tc>
                <a:tc>
                  <a:txBody>
                    <a:bodyPr/>
                    <a:lstStyle/>
                    <a:p>
                      <a:pPr algn="ctr"/>
                      <a:r>
                        <a:rPr lang="en-US" sz="1400" dirty="0"/>
                        <a:t>beautiful</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[0,0,0,0,1,0]</a:t>
                      </a:r>
                    </a:p>
                  </a:txBody>
                  <a:tcPr marL="68580" marR="68580" marT="34290" marB="34290"/>
                </a:tc>
                <a:extLst>
                  <a:ext uri="{0D108BD9-81ED-4DB2-BD59-A6C34878D82A}">
                    <a16:rowId xmlns:a16="http://schemas.microsoft.com/office/drawing/2014/main" val="2124377418"/>
                  </a:ext>
                </a:extLst>
              </a:tr>
              <a:tr h="237641">
                <a:tc>
                  <a:txBody>
                    <a:bodyPr/>
                    <a:lstStyle/>
                    <a:p>
                      <a:pPr algn="ctr"/>
                      <a:r>
                        <a:rPr lang="en-US" sz="1400" dirty="0"/>
                        <a:t>queen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[0,0,0,1,0,0]</a:t>
                      </a:r>
                    </a:p>
                  </a:txBody>
                  <a:tcPr marL="68580" marR="68580" marT="34290" marB="34290"/>
                </a:tc>
                <a:tc>
                  <a:txBody>
                    <a:bodyPr/>
                    <a:lstStyle/>
                    <a:p>
                      <a:pPr algn="ctr"/>
                      <a:r>
                        <a:rPr lang="en-US" sz="1400" dirty="0"/>
                        <a:t>women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[0,0,0,0,0,1]</a:t>
                      </a:r>
                    </a:p>
                  </a:txBody>
                  <a:tcPr marL="68580" marR="68580" marT="34290" marB="34290"/>
                </a:tc>
                <a:extLst>
                  <a:ext uri="{0D108BD9-81ED-4DB2-BD59-A6C34878D82A}">
                    <a16:rowId xmlns:a16="http://schemas.microsoft.com/office/drawing/2014/main" val="187831843"/>
                  </a:ext>
                </a:extLst>
              </a:tr>
              <a:tr h="237641">
                <a:tc>
                  <a:txBody>
                    <a:bodyPr/>
                    <a:lstStyle/>
                    <a:p>
                      <a:pPr algn="ctr"/>
                      <a:r>
                        <a:rPr lang="en-US" sz="1400" dirty="0"/>
                        <a:t>beautiful</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[0,0,0,0,1,0]</a:t>
                      </a:r>
                    </a:p>
                  </a:txBody>
                  <a:tcPr marL="68580" marR="68580" marT="34290" marB="34290"/>
                </a:tc>
                <a:tc>
                  <a:txBody>
                    <a:bodyPr/>
                    <a:lstStyle/>
                    <a:p>
                      <a:pPr algn="ctr"/>
                      <a:r>
                        <a:rPr lang="en-US" sz="1400" dirty="0"/>
                        <a:t>queen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[0,0,0,1,0,0]</a:t>
                      </a:r>
                    </a:p>
                  </a:txBody>
                  <a:tcPr marL="68580" marR="68580" marT="34290" marB="34290"/>
                </a:tc>
                <a:extLst>
                  <a:ext uri="{0D108BD9-81ED-4DB2-BD59-A6C34878D82A}">
                    <a16:rowId xmlns:a16="http://schemas.microsoft.com/office/drawing/2014/main" val="3117094052"/>
                  </a:ext>
                </a:extLst>
              </a:tr>
              <a:tr h="23764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beautiful</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[0,0,0,0,1,0]</a:t>
                      </a:r>
                    </a:p>
                  </a:txBody>
                  <a:tcPr marL="68580" marR="68580" marT="34290" marB="34290"/>
                </a:tc>
                <a:tc>
                  <a:txBody>
                    <a:bodyPr/>
                    <a:lstStyle/>
                    <a:p>
                      <a:pPr algn="ctr"/>
                      <a:r>
                        <a:rPr lang="en-US" sz="1400" dirty="0"/>
                        <a:t>women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[0,0,0,0,0,1]</a:t>
                      </a:r>
                    </a:p>
                  </a:txBody>
                  <a:tcPr marL="68580" marR="68580" marT="34290" marB="34290"/>
                </a:tc>
                <a:extLst>
                  <a:ext uri="{0D108BD9-81ED-4DB2-BD59-A6C34878D82A}">
                    <a16:rowId xmlns:a16="http://schemas.microsoft.com/office/drawing/2014/main" val="115436076"/>
                  </a:ext>
                </a:extLst>
              </a:tr>
              <a:tr h="237641">
                <a:tc>
                  <a:txBody>
                    <a:bodyPr/>
                    <a:lstStyle/>
                    <a:p>
                      <a:pPr algn="ctr"/>
                      <a:r>
                        <a:rPr lang="en-US" sz="1400" dirty="0"/>
                        <a:t>woman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[0,0,0,0,0,1]</a:t>
                      </a:r>
                    </a:p>
                  </a:txBody>
                  <a:tcPr marL="68580" marR="68580" marT="34290" marB="34290"/>
                </a:tc>
                <a:tc>
                  <a:txBody>
                    <a:bodyPr/>
                    <a:lstStyle/>
                    <a:p>
                      <a:pPr algn="ctr"/>
                      <a:r>
                        <a:rPr lang="en-US" sz="1400" dirty="0"/>
                        <a:t>queen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[0,0,0,1,0,0]</a:t>
                      </a:r>
                    </a:p>
                  </a:txBody>
                  <a:tcPr marL="68580" marR="68580" marT="34290" marB="34290"/>
                </a:tc>
                <a:extLst>
                  <a:ext uri="{0D108BD9-81ED-4DB2-BD59-A6C34878D82A}">
                    <a16:rowId xmlns:a16="http://schemas.microsoft.com/office/drawing/2014/main" val="2422252346"/>
                  </a:ext>
                </a:extLst>
              </a:tr>
              <a:tr h="237641">
                <a:tc>
                  <a:txBody>
                    <a:bodyPr/>
                    <a:lstStyle/>
                    <a:p>
                      <a:pPr algn="ctr"/>
                      <a:r>
                        <a:rPr lang="en-US" sz="1400" dirty="0"/>
                        <a:t>woman</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[0,0,0,0,0,1]</a:t>
                      </a:r>
                    </a:p>
                  </a:txBody>
                  <a:tcPr marL="68580" marR="68580" marT="34290" marB="34290"/>
                </a:tc>
                <a:tc>
                  <a:txBody>
                    <a:bodyPr/>
                    <a:lstStyle/>
                    <a:p>
                      <a:pPr algn="ctr"/>
                      <a:r>
                        <a:rPr lang="en-US" sz="1400" dirty="0"/>
                        <a:t>beautiful</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[0,0,0,0,1,0]</a:t>
                      </a:r>
                    </a:p>
                  </a:txBody>
                  <a:tcPr marL="68580" marR="68580" marT="34290" marB="34290"/>
                </a:tc>
                <a:extLst>
                  <a:ext uri="{0D108BD9-81ED-4DB2-BD59-A6C34878D82A}">
                    <a16:rowId xmlns:a16="http://schemas.microsoft.com/office/drawing/2014/main" val="720130282"/>
                  </a:ext>
                </a:extLst>
              </a:tr>
            </a:tbl>
          </a:graphicData>
        </a:graphic>
      </p:graphicFrame>
    </p:spTree>
    <p:extLst>
      <p:ext uri="{BB962C8B-B14F-4D97-AF65-F5344CB8AC3E}">
        <p14:creationId xmlns:p14="http://schemas.microsoft.com/office/powerpoint/2010/main" val="398697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17AABE-B1DC-2A8F-3DDB-5DE79B102D87}"/>
              </a:ext>
            </a:extLst>
          </p:cNvPr>
          <p:cNvSpPr>
            <a:spLocks noGrp="1"/>
          </p:cNvSpPr>
          <p:nvPr>
            <p:ph type="body" sz="quarter" idx="20"/>
          </p:nvPr>
        </p:nvSpPr>
        <p:spPr>
          <a:xfrm>
            <a:off x="358140" y="411163"/>
            <a:ext cx="8625840" cy="701301"/>
          </a:xfrm>
        </p:spPr>
        <p:txBody>
          <a:bodyPr/>
          <a:lstStyle/>
          <a:p>
            <a:r>
              <a:rPr lang="en-US" sz="3300" dirty="0"/>
              <a:t>Word2Vec: Data generation (window size = 2)</a:t>
            </a:r>
          </a:p>
        </p:txBody>
      </p:sp>
      <p:sp>
        <p:nvSpPr>
          <p:cNvPr id="3" name="Text Placeholder 2">
            <a:extLst>
              <a:ext uri="{FF2B5EF4-FFF2-40B4-BE49-F238E27FC236}">
                <a16:creationId xmlns:a16="http://schemas.microsoft.com/office/drawing/2014/main" id="{4779794E-B293-8D98-2F97-CEC581C17D06}"/>
              </a:ext>
            </a:extLst>
          </p:cNvPr>
          <p:cNvSpPr>
            <a:spLocks noGrp="1"/>
          </p:cNvSpPr>
          <p:nvPr>
            <p:ph type="body" sz="quarter" idx="14"/>
          </p:nvPr>
        </p:nvSpPr>
        <p:spPr>
          <a:xfrm>
            <a:off x="431801" y="1470660"/>
            <a:ext cx="2181859" cy="2895598"/>
          </a:xfrm>
        </p:spPr>
        <p:txBody>
          <a:bodyPr/>
          <a:lstStyle/>
          <a:p>
            <a:pPr marL="0" indent="0">
              <a:buNone/>
            </a:pPr>
            <a:r>
              <a:rPr lang="en-US" sz="1800" dirty="0"/>
              <a:t>Example: </a:t>
            </a:r>
          </a:p>
          <a:p>
            <a:pPr marL="0" indent="0">
              <a:buNone/>
            </a:pPr>
            <a:r>
              <a:rPr lang="en-US" sz="1800" dirty="0"/>
              <a:t>d1 = “king brave man” , d2 = “queen beautiful women”</a:t>
            </a:r>
          </a:p>
          <a:p>
            <a:endParaRPr lang="en-US" sz="1800" dirty="0"/>
          </a:p>
        </p:txBody>
      </p:sp>
      <p:graphicFrame>
        <p:nvGraphicFramePr>
          <p:cNvPr id="5" name="Content Placeholder 4">
            <a:extLst>
              <a:ext uri="{FF2B5EF4-FFF2-40B4-BE49-F238E27FC236}">
                <a16:creationId xmlns:a16="http://schemas.microsoft.com/office/drawing/2014/main" id="{EE3357D3-3A39-7625-9750-6B6CC39FA42D}"/>
              </a:ext>
            </a:extLst>
          </p:cNvPr>
          <p:cNvGraphicFramePr>
            <a:graphicFrameLocks/>
          </p:cNvGraphicFramePr>
          <p:nvPr>
            <p:extLst>
              <p:ext uri="{D42A27DB-BD31-4B8C-83A1-F6EECF244321}">
                <p14:modId xmlns:p14="http://schemas.microsoft.com/office/powerpoint/2010/main" val="1056657497"/>
              </p:ext>
            </p:extLst>
          </p:nvPr>
        </p:nvGraphicFramePr>
        <p:xfrm>
          <a:off x="2526508" y="1044893"/>
          <a:ext cx="6465092" cy="3878580"/>
        </p:xfrm>
        <a:graphic>
          <a:graphicData uri="http://schemas.openxmlformats.org/drawingml/2006/table">
            <a:tbl>
              <a:tblPr firstRow="1" bandRow="1">
                <a:tableStyleId>{5C22544A-7EE6-4342-B048-85BDC9FD1C3A}</a:tableStyleId>
              </a:tblPr>
              <a:tblGrid>
                <a:gridCol w="1616273">
                  <a:extLst>
                    <a:ext uri="{9D8B030D-6E8A-4147-A177-3AD203B41FA5}">
                      <a16:colId xmlns:a16="http://schemas.microsoft.com/office/drawing/2014/main" val="3524598945"/>
                    </a:ext>
                  </a:extLst>
                </a:gridCol>
                <a:gridCol w="1616273">
                  <a:extLst>
                    <a:ext uri="{9D8B030D-6E8A-4147-A177-3AD203B41FA5}">
                      <a16:colId xmlns:a16="http://schemas.microsoft.com/office/drawing/2014/main" val="2613202405"/>
                    </a:ext>
                  </a:extLst>
                </a:gridCol>
                <a:gridCol w="1616273">
                  <a:extLst>
                    <a:ext uri="{9D8B030D-6E8A-4147-A177-3AD203B41FA5}">
                      <a16:colId xmlns:a16="http://schemas.microsoft.com/office/drawing/2014/main" val="2991750073"/>
                    </a:ext>
                  </a:extLst>
                </a:gridCol>
                <a:gridCol w="1616273">
                  <a:extLst>
                    <a:ext uri="{9D8B030D-6E8A-4147-A177-3AD203B41FA5}">
                      <a16:colId xmlns:a16="http://schemas.microsoft.com/office/drawing/2014/main" val="1944424513"/>
                    </a:ext>
                  </a:extLst>
                </a:gridCol>
              </a:tblGrid>
              <a:tr h="480060">
                <a:tc>
                  <a:txBody>
                    <a:bodyPr/>
                    <a:lstStyle/>
                    <a:p>
                      <a:pPr algn="ctr"/>
                      <a:r>
                        <a:rPr lang="en-US" sz="1400" dirty="0"/>
                        <a:t>word</a:t>
                      </a:r>
                    </a:p>
                  </a:txBody>
                  <a:tcPr marL="68580" marR="68580" marT="34290" marB="34290"/>
                </a:tc>
                <a:tc>
                  <a:txBody>
                    <a:bodyPr/>
                    <a:lstStyle/>
                    <a:p>
                      <a:pPr algn="ctr"/>
                      <a:r>
                        <a:rPr lang="en-US" sz="1400" dirty="0"/>
                        <a:t>Word one hot encoding </a:t>
                      </a:r>
                    </a:p>
                  </a:txBody>
                  <a:tcPr marL="68580" marR="68580" marT="34290" marB="34290"/>
                </a:tc>
                <a:tc>
                  <a:txBody>
                    <a:bodyPr/>
                    <a:lstStyle/>
                    <a:p>
                      <a:pPr algn="ctr"/>
                      <a:r>
                        <a:rPr lang="en-US" sz="1400" dirty="0"/>
                        <a:t>neighbor</a:t>
                      </a: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Neighbor one hot encoding</a:t>
                      </a:r>
                    </a:p>
                  </a:txBody>
                  <a:tcPr marL="68580" marR="68580" marT="34290" marB="34290"/>
                </a:tc>
                <a:extLst>
                  <a:ext uri="{0D108BD9-81ED-4DB2-BD59-A6C34878D82A}">
                    <a16:rowId xmlns:a16="http://schemas.microsoft.com/office/drawing/2014/main" val="3292223021"/>
                  </a:ext>
                </a:extLst>
              </a:tr>
              <a:tr h="278130">
                <a:tc rowSpan="2">
                  <a:txBody>
                    <a:bodyPr/>
                    <a:lstStyle/>
                    <a:p>
                      <a:pPr algn="ctr"/>
                      <a:r>
                        <a:rPr lang="en-US" sz="1400" dirty="0"/>
                        <a:t>king</a:t>
                      </a:r>
                    </a:p>
                    <a:p>
                      <a:pPr algn="ctr"/>
                      <a:endParaRPr lang="en-US" sz="1400" dirty="0"/>
                    </a:p>
                  </a:txBody>
                  <a:tcPr marL="68580" marR="68580" marT="34290" marB="34290"/>
                </a:tc>
                <a:tc rowSpan="2">
                  <a:txBody>
                    <a:bodyPr/>
                    <a:lstStyle/>
                    <a:p>
                      <a:pPr algn="ctr"/>
                      <a:r>
                        <a:rPr lang="en-US" sz="1400" dirty="0"/>
                        <a:t>[1,0,0,0,0,0]</a:t>
                      </a:r>
                    </a:p>
                  </a:txBody>
                  <a:tcPr marL="68580" marR="68580" marT="34290" marB="34290"/>
                </a:tc>
                <a:tc>
                  <a:txBody>
                    <a:bodyPr/>
                    <a:lstStyle/>
                    <a:p>
                      <a:pPr algn="ctr"/>
                      <a:r>
                        <a:rPr lang="en-US" sz="1400" dirty="0"/>
                        <a:t>brave</a:t>
                      </a:r>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[0,1,1,0,0,0]</a:t>
                      </a:r>
                    </a:p>
                  </a:txBody>
                  <a:tcPr marL="68580" marR="68580" marT="34290" marB="34290"/>
                </a:tc>
                <a:extLst>
                  <a:ext uri="{0D108BD9-81ED-4DB2-BD59-A6C34878D82A}">
                    <a16:rowId xmlns:a16="http://schemas.microsoft.com/office/drawing/2014/main" val="3078984105"/>
                  </a:ext>
                </a:extLst>
              </a:tr>
              <a:tr h="278130">
                <a:tc vMerge="1">
                  <a:txBody>
                    <a:bodyPr/>
                    <a:lstStyle/>
                    <a:p>
                      <a:pPr algn="ctr"/>
                      <a:endParaRPr lang="en-US" sz="1800" dirty="0"/>
                    </a:p>
                  </a:txBody>
                  <a:tcP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algn="ctr"/>
                      <a:r>
                        <a:rPr lang="en-US" sz="1400" dirty="0"/>
                        <a:t>man</a:t>
                      </a:r>
                    </a:p>
                  </a:txBody>
                  <a:tcPr marL="68580" marR="68580" marT="34290" marB="34290"/>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60162327"/>
                  </a:ext>
                </a:extLst>
              </a:tr>
              <a:tr h="278130">
                <a:tc rowSpan="2">
                  <a:txBody>
                    <a:bodyPr/>
                    <a:lstStyle/>
                    <a:p>
                      <a:pPr algn="ctr"/>
                      <a:r>
                        <a:rPr lang="en-US" sz="1400" dirty="0"/>
                        <a:t>brave</a:t>
                      </a:r>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[0,1,0,0,0,0]</a:t>
                      </a:r>
                    </a:p>
                  </a:txBody>
                  <a:tcPr marL="68580" marR="68580" marT="34290" marB="34290"/>
                </a:tc>
                <a:tc>
                  <a:txBody>
                    <a:bodyPr/>
                    <a:lstStyle/>
                    <a:p>
                      <a:pPr algn="ctr"/>
                      <a:r>
                        <a:rPr lang="en-US" sz="1400" dirty="0"/>
                        <a:t>king</a:t>
                      </a:r>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[1,0,1,0,0,0]</a:t>
                      </a:r>
                    </a:p>
                  </a:txBody>
                  <a:tcPr marL="68580" marR="68580" marT="34290" marB="34290"/>
                </a:tc>
                <a:extLst>
                  <a:ext uri="{0D108BD9-81ED-4DB2-BD59-A6C34878D82A}">
                    <a16:rowId xmlns:a16="http://schemas.microsoft.com/office/drawing/2014/main" val="3138904896"/>
                  </a:ext>
                </a:extLst>
              </a:tr>
              <a:tr h="278130">
                <a:tc vMerge="1">
                  <a:txBody>
                    <a:bodyPr/>
                    <a:lstStyle/>
                    <a:p>
                      <a:pPr algn="ctr"/>
                      <a:endParaRPr lang="en-US" sz="1800" dirty="0"/>
                    </a:p>
                  </a:txBody>
                  <a:tcPr/>
                </a:tc>
                <a:tc vMerge="1">
                  <a:txBody>
                    <a:bodyPr/>
                    <a:lstStyle/>
                    <a:p>
                      <a:pPr algn="ctr"/>
                      <a:endParaRPr lang="en-US" sz="1800" dirty="0"/>
                    </a:p>
                  </a:txBody>
                  <a:tcPr/>
                </a:tc>
                <a:tc>
                  <a:txBody>
                    <a:bodyPr/>
                    <a:lstStyle/>
                    <a:p>
                      <a:pPr algn="ctr"/>
                      <a:r>
                        <a:rPr lang="en-US" sz="1400" dirty="0"/>
                        <a:t>man</a:t>
                      </a:r>
                    </a:p>
                  </a:txBody>
                  <a:tcPr marL="68580" marR="68580" marT="34290" marB="34290"/>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3678624856"/>
                  </a:ext>
                </a:extLst>
              </a:tr>
              <a:tr h="278130">
                <a:tc rowSpan="2">
                  <a:txBody>
                    <a:bodyPr/>
                    <a:lstStyle/>
                    <a:p>
                      <a:pPr algn="ctr"/>
                      <a:r>
                        <a:rPr lang="en-US" sz="1400" dirty="0"/>
                        <a:t>man</a:t>
                      </a:r>
                    </a:p>
                    <a:p>
                      <a:pPr algn="ctr"/>
                      <a:endParaRPr lang="en-US" sz="1400" dirty="0"/>
                    </a:p>
                  </a:txBody>
                  <a:tcPr marL="68580" marR="68580" marT="34290" marB="34290"/>
                </a:tc>
                <a:tc rowSpan="2">
                  <a:txBody>
                    <a:bodyPr/>
                    <a:lstStyle/>
                    <a:p>
                      <a:pPr algn="ctr"/>
                      <a:r>
                        <a:rPr lang="en-US" sz="1400" dirty="0"/>
                        <a:t>[0,0,1,0,0,0]</a:t>
                      </a:r>
                    </a:p>
                  </a:txBody>
                  <a:tcPr marL="68580" marR="68580" marT="34290" marB="34290"/>
                </a:tc>
                <a:tc>
                  <a:txBody>
                    <a:bodyPr/>
                    <a:lstStyle/>
                    <a:p>
                      <a:pPr algn="ctr"/>
                      <a:r>
                        <a:rPr lang="en-US" sz="1400" dirty="0"/>
                        <a:t>king</a:t>
                      </a:r>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[1,1,0,0,0,0]</a:t>
                      </a:r>
                    </a:p>
                  </a:txBody>
                  <a:tcPr marL="68580" marR="68580" marT="34290" marB="34290"/>
                </a:tc>
                <a:extLst>
                  <a:ext uri="{0D108BD9-81ED-4DB2-BD59-A6C34878D82A}">
                    <a16:rowId xmlns:a16="http://schemas.microsoft.com/office/drawing/2014/main" val="2011141262"/>
                  </a:ext>
                </a:extLst>
              </a:tr>
              <a:tr h="278130">
                <a:tc vMerge="1">
                  <a:txBody>
                    <a:bodyPr/>
                    <a:lstStyle/>
                    <a:p>
                      <a:pPr algn="ctr"/>
                      <a:endParaRPr lang="en-US" sz="1800" dirty="0"/>
                    </a:p>
                  </a:txBody>
                  <a:tcPr/>
                </a:tc>
                <a:tc vMerge="1">
                  <a:txBody>
                    <a:bodyPr/>
                    <a:lstStyle/>
                    <a:p>
                      <a:pPr algn="ctr"/>
                      <a:endParaRPr lang="en-US" sz="1800" dirty="0"/>
                    </a:p>
                  </a:txBody>
                  <a:tcPr/>
                </a:tc>
                <a:tc>
                  <a:txBody>
                    <a:bodyPr/>
                    <a:lstStyle/>
                    <a:p>
                      <a:pPr algn="ctr"/>
                      <a:r>
                        <a:rPr lang="en-US" sz="1400" dirty="0"/>
                        <a:t>brave</a:t>
                      </a:r>
                    </a:p>
                  </a:txBody>
                  <a:tcPr marL="68580" marR="68580" marT="34290" marB="34290"/>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1087318938"/>
                  </a:ext>
                </a:extLst>
              </a:tr>
              <a:tr h="278130">
                <a:tc rowSpan="2">
                  <a:txBody>
                    <a:bodyPr/>
                    <a:lstStyle/>
                    <a:p>
                      <a:pPr algn="ctr"/>
                      <a:r>
                        <a:rPr lang="en-US" sz="1400" dirty="0"/>
                        <a:t>queen</a:t>
                      </a:r>
                    </a:p>
                    <a:p>
                      <a:pPr algn="ctr"/>
                      <a:endParaRPr lang="en-US" sz="1400" dirty="0"/>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[0,0,0,1,0,0]</a:t>
                      </a:r>
                    </a:p>
                  </a:txBody>
                  <a:tcPr marL="68580" marR="68580" marT="34290" marB="34290"/>
                </a:tc>
                <a:tc>
                  <a:txBody>
                    <a:bodyPr/>
                    <a:lstStyle/>
                    <a:p>
                      <a:pPr algn="ctr"/>
                      <a:r>
                        <a:rPr lang="en-US" sz="1400" dirty="0"/>
                        <a:t>beautiful</a:t>
                      </a:r>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[0,0,0,0,1,1]</a:t>
                      </a:r>
                    </a:p>
                  </a:txBody>
                  <a:tcPr marL="68580" marR="68580" marT="34290" marB="34290"/>
                </a:tc>
                <a:extLst>
                  <a:ext uri="{0D108BD9-81ED-4DB2-BD59-A6C34878D82A}">
                    <a16:rowId xmlns:a16="http://schemas.microsoft.com/office/drawing/2014/main" val="2124377418"/>
                  </a:ext>
                </a:extLst>
              </a:tr>
              <a:tr h="278130">
                <a:tc vMerge="1">
                  <a:txBody>
                    <a:bodyPr/>
                    <a:lstStyle/>
                    <a:p>
                      <a:pPr algn="ctr"/>
                      <a:endParaRPr lang="en-US" sz="1800" dirty="0"/>
                    </a:p>
                  </a:txBody>
                  <a:tcP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algn="ctr"/>
                      <a:r>
                        <a:rPr lang="en-US" sz="1400" dirty="0"/>
                        <a:t>women</a:t>
                      </a:r>
                    </a:p>
                  </a:txBody>
                  <a:tcPr marL="68580" marR="68580" marT="34290" marB="34290"/>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187831843"/>
                  </a:ext>
                </a:extLst>
              </a:tr>
              <a:tr h="278130">
                <a:tc rowSpan="2">
                  <a:txBody>
                    <a:bodyPr/>
                    <a:lstStyle/>
                    <a:p>
                      <a:pPr algn="ctr"/>
                      <a:r>
                        <a:rPr lang="en-US" sz="1400" dirty="0"/>
                        <a:t>beautiful</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[0,0,0,0,1,0]</a:t>
                      </a:r>
                    </a:p>
                  </a:txBody>
                  <a:tcPr marL="68580" marR="68580" marT="34290" marB="34290"/>
                </a:tc>
                <a:tc>
                  <a:txBody>
                    <a:bodyPr/>
                    <a:lstStyle/>
                    <a:p>
                      <a:pPr algn="ctr"/>
                      <a:r>
                        <a:rPr lang="en-US" sz="1400" dirty="0"/>
                        <a:t>queen</a:t>
                      </a:r>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[0,0,0,1,0,1]</a:t>
                      </a:r>
                    </a:p>
                  </a:txBody>
                  <a:tcPr marL="68580" marR="68580" marT="34290" marB="34290"/>
                </a:tc>
                <a:extLst>
                  <a:ext uri="{0D108BD9-81ED-4DB2-BD59-A6C34878D82A}">
                    <a16:rowId xmlns:a16="http://schemas.microsoft.com/office/drawing/2014/main" val="3117094052"/>
                  </a:ext>
                </a:extLst>
              </a:tr>
              <a:tr h="278130">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algn="ctr"/>
                      <a:r>
                        <a:rPr lang="en-US" sz="1400" dirty="0"/>
                        <a:t>women</a:t>
                      </a:r>
                    </a:p>
                  </a:txBody>
                  <a:tcPr marL="68580" marR="68580" marT="34290" marB="34290"/>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115436076"/>
                  </a:ext>
                </a:extLst>
              </a:tr>
              <a:tr h="278130">
                <a:tc rowSpan="2">
                  <a:txBody>
                    <a:bodyPr/>
                    <a:lstStyle/>
                    <a:p>
                      <a:pPr algn="ctr"/>
                      <a:r>
                        <a:rPr lang="en-US" sz="1400" dirty="0"/>
                        <a:t>woman</a:t>
                      </a:r>
                    </a:p>
                    <a:p>
                      <a:pPr algn="ctr"/>
                      <a:endParaRPr lang="en-US" sz="1400" dirty="0"/>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[0,0,0,0,0,1]</a:t>
                      </a:r>
                    </a:p>
                  </a:txBody>
                  <a:tcPr marL="68580" marR="68580" marT="34290" marB="34290"/>
                </a:tc>
                <a:tc>
                  <a:txBody>
                    <a:bodyPr/>
                    <a:lstStyle/>
                    <a:p>
                      <a:pPr algn="ctr"/>
                      <a:r>
                        <a:rPr lang="en-US" sz="1400" dirty="0"/>
                        <a:t>queen</a:t>
                      </a:r>
                    </a:p>
                  </a:txBody>
                  <a:tcPr marL="68580" marR="68580" marT="34290" marB="34290"/>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[0,0,0,1,1,0]</a:t>
                      </a:r>
                    </a:p>
                  </a:txBody>
                  <a:tcPr marL="68580" marR="68580" marT="34290" marB="34290"/>
                </a:tc>
                <a:extLst>
                  <a:ext uri="{0D108BD9-81ED-4DB2-BD59-A6C34878D82A}">
                    <a16:rowId xmlns:a16="http://schemas.microsoft.com/office/drawing/2014/main" val="2422252346"/>
                  </a:ext>
                </a:extLst>
              </a:tr>
              <a:tr h="278130">
                <a:tc vMerge="1">
                  <a:txBody>
                    <a:bodyPr/>
                    <a:lstStyle/>
                    <a:p>
                      <a:pPr algn="ctr"/>
                      <a:endParaRPr lang="en-US" sz="1800" dirty="0"/>
                    </a:p>
                  </a:txBody>
                  <a:tcP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algn="ctr"/>
                      <a:r>
                        <a:rPr lang="en-US" sz="1400" dirty="0"/>
                        <a:t>beautiful</a:t>
                      </a:r>
                    </a:p>
                  </a:txBody>
                  <a:tcPr marL="68580" marR="68580" marT="34290" marB="34290"/>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720130282"/>
                  </a:ext>
                </a:extLst>
              </a:tr>
            </a:tbl>
          </a:graphicData>
        </a:graphic>
      </p:graphicFrame>
    </p:spTree>
    <p:extLst>
      <p:ext uri="{BB962C8B-B14F-4D97-AF65-F5344CB8AC3E}">
        <p14:creationId xmlns:p14="http://schemas.microsoft.com/office/powerpoint/2010/main" val="341810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2B7834-946A-665A-CCBC-5B7031C4F6C9}"/>
              </a:ext>
            </a:extLst>
          </p:cNvPr>
          <p:cNvSpPr>
            <a:spLocks noGrp="1"/>
          </p:cNvSpPr>
          <p:nvPr>
            <p:ph type="body" sz="quarter" idx="20"/>
          </p:nvPr>
        </p:nvSpPr>
        <p:spPr/>
        <p:txBody>
          <a:bodyPr/>
          <a:lstStyle/>
          <a:p>
            <a:r>
              <a:rPr lang="en-US" dirty="0"/>
              <a:t>Word2Vec: main context representation models</a:t>
            </a:r>
          </a:p>
        </p:txBody>
      </p:sp>
      <p:sp>
        <p:nvSpPr>
          <p:cNvPr id="3" name="Text Placeholder 2">
            <a:extLst>
              <a:ext uri="{FF2B5EF4-FFF2-40B4-BE49-F238E27FC236}">
                <a16:creationId xmlns:a16="http://schemas.microsoft.com/office/drawing/2014/main" id="{0902D3CE-CEA8-07C4-5E91-4CF79E93E2C0}"/>
              </a:ext>
            </a:extLst>
          </p:cNvPr>
          <p:cNvSpPr>
            <a:spLocks noGrp="1"/>
          </p:cNvSpPr>
          <p:nvPr>
            <p:ph type="body" sz="quarter" idx="14"/>
          </p:nvPr>
        </p:nvSpPr>
        <p:spPr/>
        <p:txBody>
          <a:bodyPr/>
          <a:lstStyle/>
          <a:p>
            <a:endParaRPr lang="en-US"/>
          </a:p>
        </p:txBody>
      </p:sp>
      <p:grpSp>
        <p:nvGrpSpPr>
          <p:cNvPr id="4" name="Group 3">
            <a:extLst>
              <a:ext uri="{FF2B5EF4-FFF2-40B4-BE49-F238E27FC236}">
                <a16:creationId xmlns:a16="http://schemas.microsoft.com/office/drawing/2014/main" id="{D2499254-D0F3-3BB2-5D1E-2620B5E8A2EB}"/>
              </a:ext>
            </a:extLst>
          </p:cNvPr>
          <p:cNvGrpSpPr/>
          <p:nvPr/>
        </p:nvGrpSpPr>
        <p:grpSpPr>
          <a:xfrm>
            <a:off x="1718654" y="1642969"/>
            <a:ext cx="3344319" cy="2501990"/>
            <a:chOff x="216206" y="1879595"/>
            <a:chExt cx="3523183" cy="3335987"/>
          </a:xfrm>
        </p:grpSpPr>
        <p:sp>
          <p:nvSpPr>
            <p:cNvPr id="5" name="Rectangle 4">
              <a:extLst>
                <a:ext uri="{FF2B5EF4-FFF2-40B4-BE49-F238E27FC236}">
                  <a16:creationId xmlns:a16="http://schemas.microsoft.com/office/drawing/2014/main" id="{1B6DEC37-E771-6510-E7DD-FD337529B004}"/>
                </a:ext>
              </a:extLst>
            </p:cNvPr>
            <p:cNvSpPr/>
            <p:nvPr/>
          </p:nvSpPr>
          <p:spPr>
            <a:xfrm>
              <a:off x="1173892" y="3290990"/>
              <a:ext cx="1210961" cy="1104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Sum and projection</a:t>
              </a:r>
            </a:p>
          </p:txBody>
        </p:sp>
        <p:sp>
          <p:nvSpPr>
            <p:cNvPr id="6" name="Rectangle 5">
              <a:extLst>
                <a:ext uri="{FF2B5EF4-FFF2-40B4-BE49-F238E27FC236}">
                  <a16:creationId xmlns:a16="http://schemas.microsoft.com/office/drawing/2014/main" id="{8FC1054C-E58E-0B0A-C9DD-940D6DA38D3F}"/>
                </a:ext>
              </a:extLst>
            </p:cNvPr>
            <p:cNvSpPr/>
            <p:nvPr/>
          </p:nvSpPr>
          <p:spPr>
            <a:xfrm>
              <a:off x="268224" y="2384854"/>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-2</a:t>
              </a: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7D42555E-ADA0-3950-2C1A-A78F7BF91C46}"/>
                </a:ext>
              </a:extLst>
            </p:cNvPr>
            <p:cNvSpPr/>
            <p:nvPr/>
          </p:nvSpPr>
          <p:spPr>
            <a:xfrm>
              <a:off x="268224" y="3138960"/>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-1</a:t>
              </a:r>
              <a:endParaRPr lang="en-US" dirty="0">
                <a:latin typeface="Corbel" panose="020B0503020204020204" pitchFamily="34" charset="0"/>
              </a:endParaRPr>
            </a:p>
          </p:txBody>
        </p:sp>
        <p:sp>
          <p:nvSpPr>
            <p:cNvPr id="8" name="Rectangle 7">
              <a:extLst>
                <a:ext uri="{FF2B5EF4-FFF2-40B4-BE49-F238E27FC236}">
                  <a16:creationId xmlns:a16="http://schemas.microsoft.com/office/drawing/2014/main" id="{9E1D8E20-6026-3FB6-42E7-238022BD4A3C}"/>
                </a:ext>
              </a:extLst>
            </p:cNvPr>
            <p:cNvSpPr/>
            <p:nvPr/>
          </p:nvSpPr>
          <p:spPr>
            <a:xfrm>
              <a:off x="268224" y="4647171"/>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2</a:t>
              </a:r>
              <a:endParaRPr lang="en-US" dirty="0">
                <a:latin typeface="Corbel" panose="020B0503020204020204" pitchFamily="34" charset="0"/>
              </a:endParaRPr>
            </a:p>
          </p:txBody>
        </p:sp>
        <p:sp>
          <p:nvSpPr>
            <p:cNvPr id="9" name="Rectangle 8">
              <a:extLst>
                <a:ext uri="{FF2B5EF4-FFF2-40B4-BE49-F238E27FC236}">
                  <a16:creationId xmlns:a16="http://schemas.microsoft.com/office/drawing/2014/main" id="{99E68BEE-AA60-7399-004D-BFBC78DFC39A}"/>
                </a:ext>
              </a:extLst>
            </p:cNvPr>
            <p:cNvSpPr/>
            <p:nvPr/>
          </p:nvSpPr>
          <p:spPr>
            <a:xfrm>
              <a:off x="2709753" y="3559776"/>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0</a:t>
              </a:r>
              <a:endParaRPr lang="en-US" dirty="0">
                <a:latin typeface="Corbel" panose="020B0503020204020204" pitchFamily="34" charset="0"/>
              </a:endParaRPr>
            </a:p>
          </p:txBody>
        </p:sp>
        <p:sp>
          <p:nvSpPr>
            <p:cNvPr id="10" name="Rectangle 9">
              <a:extLst>
                <a:ext uri="{FF2B5EF4-FFF2-40B4-BE49-F238E27FC236}">
                  <a16:creationId xmlns:a16="http://schemas.microsoft.com/office/drawing/2014/main" id="{12142ADE-4123-5E4E-7F29-BB07FABB3910}"/>
                </a:ext>
              </a:extLst>
            </p:cNvPr>
            <p:cNvSpPr/>
            <p:nvPr/>
          </p:nvSpPr>
          <p:spPr>
            <a:xfrm>
              <a:off x="268224" y="3893066"/>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1</a:t>
              </a:r>
              <a:endParaRPr lang="en-US" dirty="0">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2C3B57BA-2E07-7950-84E8-469CFFCE5CE2}"/>
                </a:ext>
              </a:extLst>
            </p:cNvPr>
            <p:cNvCxnSpPr>
              <a:stCxn id="6" idx="3"/>
              <a:endCxn id="5" idx="1"/>
            </p:cNvCxnSpPr>
            <p:nvPr/>
          </p:nvCxnSpPr>
          <p:spPr>
            <a:xfrm>
              <a:off x="848992" y="2669060"/>
              <a:ext cx="324900" cy="1174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41B6C0-AE4C-5CDA-FC52-6C32D58F59B5}"/>
                </a:ext>
              </a:extLst>
            </p:cNvPr>
            <p:cNvCxnSpPr>
              <a:cxnSpLocks/>
              <a:stCxn id="7" idx="3"/>
              <a:endCxn id="5" idx="1"/>
            </p:cNvCxnSpPr>
            <p:nvPr/>
          </p:nvCxnSpPr>
          <p:spPr>
            <a:xfrm>
              <a:off x="848992" y="3423166"/>
              <a:ext cx="324900" cy="42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377942-523D-722C-78AE-BBE85D8CA59D}"/>
                </a:ext>
              </a:extLst>
            </p:cNvPr>
            <p:cNvCxnSpPr>
              <a:cxnSpLocks/>
              <a:stCxn id="10" idx="3"/>
              <a:endCxn id="5" idx="1"/>
            </p:cNvCxnSpPr>
            <p:nvPr/>
          </p:nvCxnSpPr>
          <p:spPr>
            <a:xfrm flipV="1">
              <a:off x="848992" y="3843298"/>
              <a:ext cx="324900" cy="33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6D09B17-2966-926E-6CD5-F18AC3C5A282}"/>
                </a:ext>
              </a:extLst>
            </p:cNvPr>
            <p:cNvCxnSpPr>
              <a:cxnSpLocks/>
              <a:stCxn id="8" idx="3"/>
              <a:endCxn id="5" idx="1"/>
            </p:cNvCxnSpPr>
            <p:nvPr/>
          </p:nvCxnSpPr>
          <p:spPr>
            <a:xfrm flipV="1">
              <a:off x="848992" y="3843298"/>
              <a:ext cx="324900" cy="1088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DB1D6-EBC4-258D-5ADC-2557E088DB23}"/>
                </a:ext>
              </a:extLst>
            </p:cNvPr>
            <p:cNvCxnSpPr>
              <a:cxnSpLocks/>
              <a:stCxn id="5" idx="3"/>
              <a:endCxn id="9" idx="1"/>
            </p:cNvCxnSpPr>
            <p:nvPr/>
          </p:nvCxnSpPr>
          <p:spPr>
            <a:xfrm>
              <a:off x="2384853" y="3843298"/>
              <a:ext cx="324900" cy="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DB1AD-CCE8-D45D-8148-9C8B83C99331}"/>
                </a:ext>
              </a:extLst>
            </p:cNvPr>
            <p:cNvSpPr txBox="1"/>
            <p:nvPr/>
          </p:nvSpPr>
          <p:spPr>
            <a:xfrm>
              <a:off x="216206" y="1879595"/>
              <a:ext cx="913071" cy="492443"/>
            </a:xfrm>
            <a:prstGeom prst="rect">
              <a:avLst/>
            </a:prstGeom>
            <a:noFill/>
          </p:spPr>
          <p:txBody>
            <a:bodyPr wrap="none" rtlCol="0">
              <a:spAutoFit/>
            </a:bodyPr>
            <a:lstStyle/>
            <a:p>
              <a:r>
                <a:rPr lang="en-US" dirty="0">
                  <a:latin typeface="Corbel" panose="020B0503020204020204" pitchFamily="34" charset="0"/>
                </a:rPr>
                <a:t>Input</a:t>
              </a:r>
            </a:p>
          </p:txBody>
        </p:sp>
        <p:sp>
          <p:nvSpPr>
            <p:cNvPr id="17" name="TextBox 16">
              <a:extLst>
                <a:ext uri="{FF2B5EF4-FFF2-40B4-BE49-F238E27FC236}">
                  <a16:creationId xmlns:a16="http://schemas.microsoft.com/office/drawing/2014/main" id="{23B5AB61-CBEB-4155-0218-6BFEF001A8CB}"/>
                </a:ext>
              </a:extLst>
            </p:cNvPr>
            <p:cNvSpPr txBox="1"/>
            <p:nvPr/>
          </p:nvSpPr>
          <p:spPr>
            <a:xfrm>
              <a:off x="2571974" y="3104416"/>
              <a:ext cx="1167415" cy="492443"/>
            </a:xfrm>
            <a:prstGeom prst="rect">
              <a:avLst/>
            </a:prstGeom>
            <a:noFill/>
          </p:spPr>
          <p:txBody>
            <a:bodyPr wrap="none" rtlCol="0">
              <a:spAutoFit/>
            </a:bodyPr>
            <a:lstStyle/>
            <a:p>
              <a:r>
                <a:rPr lang="en-US" dirty="0">
                  <a:latin typeface="Corbel" panose="020B0503020204020204" pitchFamily="34" charset="0"/>
                </a:rPr>
                <a:t>Output</a:t>
              </a:r>
            </a:p>
          </p:txBody>
        </p:sp>
      </p:grpSp>
      <p:grpSp>
        <p:nvGrpSpPr>
          <p:cNvPr id="18" name="Group 17">
            <a:extLst>
              <a:ext uri="{FF2B5EF4-FFF2-40B4-BE49-F238E27FC236}">
                <a16:creationId xmlns:a16="http://schemas.microsoft.com/office/drawing/2014/main" id="{153D016A-4BDC-FF19-3DAC-2491579E3F05}"/>
              </a:ext>
            </a:extLst>
          </p:cNvPr>
          <p:cNvGrpSpPr/>
          <p:nvPr/>
        </p:nvGrpSpPr>
        <p:grpSpPr>
          <a:xfrm>
            <a:off x="4983800" y="1731841"/>
            <a:ext cx="3542979" cy="2452709"/>
            <a:chOff x="2948119" y="3376026"/>
            <a:chExt cx="3537785" cy="3270278"/>
          </a:xfrm>
        </p:grpSpPr>
        <p:sp>
          <p:nvSpPr>
            <p:cNvPr id="19" name="Rectangle 18">
              <a:extLst>
                <a:ext uri="{FF2B5EF4-FFF2-40B4-BE49-F238E27FC236}">
                  <a16:creationId xmlns:a16="http://schemas.microsoft.com/office/drawing/2014/main" id="{D7C2B28F-4E18-D1A8-74D5-20EA8AC17BDC}"/>
                </a:ext>
              </a:extLst>
            </p:cNvPr>
            <p:cNvSpPr/>
            <p:nvPr/>
          </p:nvSpPr>
          <p:spPr>
            <a:xfrm>
              <a:off x="3966519" y="4720289"/>
              <a:ext cx="1210961" cy="1104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Projection</a:t>
              </a:r>
            </a:p>
          </p:txBody>
        </p:sp>
        <p:sp>
          <p:nvSpPr>
            <p:cNvPr id="20" name="Rectangle 19">
              <a:extLst>
                <a:ext uri="{FF2B5EF4-FFF2-40B4-BE49-F238E27FC236}">
                  <a16:creationId xmlns:a16="http://schemas.microsoft.com/office/drawing/2014/main" id="{F52CB9E2-7550-5082-5D7E-DA08FF5BB5FD}"/>
                </a:ext>
              </a:extLst>
            </p:cNvPr>
            <p:cNvSpPr/>
            <p:nvPr/>
          </p:nvSpPr>
          <p:spPr>
            <a:xfrm>
              <a:off x="5459499" y="3806004"/>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-2</a:t>
              </a:r>
              <a:endParaRPr lang="en-US" dirty="0">
                <a:latin typeface="Corbel" panose="020B0503020204020204" pitchFamily="34" charset="0"/>
              </a:endParaRPr>
            </a:p>
          </p:txBody>
        </p:sp>
        <p:sp>
          <p:nvSpPr>
            <p:cNvPr id="21" name="Rectangle 20">
              <a:extLst>
                <a:ext uri="{FF2B5EF4-FFF2-40B4-BE49-F238E27FC236}">
                  <a16:creationId xmlns:a16="http://schemas.microsoft.com/office/drawing/2014/main" id="{BF517C7E-5DC1-52D9-68E6-F9069D155684}"/>
                </a:ext>
              </a:extLst>
            </p:cNvPr>
            <p:cNvSpPr/>
            <p:nvPr/>
          </p:nvSpPr>
          <p:spPr>
            <a:xfrm>
              <a:off x="5449882" y="4582893"/>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-1</a:t>
              </a:r>
              <a:endParaRPr lang="en-US" dirty="0">
                <a:latin typeface="Corbel" panose="020B0503020204020204" pitchFamily="34" charset="0"/>
              </a:endParaRPr>
            </a:p>
          </p:txBody>
        </p:sp>
        <p:sp>
          <p:nvSpPr>
            <p:cNvPr id="22" name="Rectangle 21">
              <a:extLst>
                <a:ext uri="{FF2B5EF4-FFF2-40B4-BE49-F238E27FC236}">
                  <a16:creationId xmlns:a16="http://schemas.microsoft.com/office/drawing/2014/main" id="{B1037322-F3D6-770D-AFE2-A3817A41CFDB}"/>
                </a:ext>
              </a:extLst>
            </p:cNvPr>
            <p:cNvSpPr/>
            <p:nvPr/>
          </p:nvSpPr>
          <p:spPr>
            <a:xfrm>
              <a:off x="5444471" y="6077893"/>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2</a:t>
              </a:r>
              <a:endParaRPr lang="en-US" dirty="0">
                <a:latin typeface="Corbel" panose="020B0503020204020204" pitchFamily="34" charset="0"/>
              </a:endParaRPr>
            </a:p>
          </p:txBody>
        </p:sp>
        <p:sp>
          <p:nvSpPr>
            <p:cNvPr id="23" name="Rectangle 22">
              <a:extLst>
                <a:ext uri="{FF2B5EF4-FFF2-40B4-BE49-F238E27FC236}">
                  <a16:creationId xmlns:a16="http://schemas.microsoft.com/office/drawing/2014/main" id="{D3D98F8E-A390-42B1-2304-44E4E32EC783}"/>
                </a:ext>
              </a:extLst>
            </p:cNvPr>
            <p:cNvSpPr/>
            <p:nvPr/>
          </p:nvSpPr>
          <p:spPr>
            <a:xfrm>
              <a:off x="3000137" y="4980926"/>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0</a:t>
              </a:r>
              <a:endParaRPr lang="en-US" dirty="0">
                <a:latin typeface="Corbel" panose="020B0503020204020204" pitchFamily="34" charset="0"/>
              </a:endParaRPr>
            </a:p>
          </p:txBody>
        </p:sp>
        <p:sp>
          <p:nvSpPr>
            <p:cNvPr id="24" name="Rectangle 23">
              <a:extLst>
                <a:ext uri="{FF2B5EF4-FFF2-40B4-BE49-F238E27FC236}">
                  <a16:creationId xmlns:a16="http://schemas.microsoft.com/office/drawing/2014/main" id="{9DB46164-7598-993B-2375-6869238AF2DE}"/>
                </a:ext>
              </a:extLst>
            </p:cNvPr>
            <p:cNvSpPr/>
            <p:nvPr/>
          </p:nvSpPr>
          <p:spPr>
            <a:xfrm>
              <a:off x="5449882" y="5314216"/>
              <a:ext cx="580768" cy="568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w</a:t>
              </a:r>
              <a:r>
                <a:rPr lang="en-US" baseline="-25000" dirty="0">
                  <a:latin typeface="Corbel" panose="020B0503020204020204" pitchFamily="34" charset="0"/>
                </a:rPr>
                <a:t>1</a:t>
              </a:r>
              <a:endParaRPr lang="en-US" dirty="0">
                <a:latin typeface="Corbel" panose="020B0503020204020204" pitchFamily="34" charset="0"/>
              </a:endParaRPr>
            </a:p>
          </p:txBody>
        </p:sp>
        <p:cxnSp>
          <p:nvCxnSpPr>
            <p:cNvPr id="25" name="Straight Arrow Connector 24">
              <a:extLst>
                <a:ext uri="{FF2B5EF4-FFF2-40B4-BE49-F238E27FC236}">
                  <a16:creationId xmlns:a16="http://schemas.microsoft.com/office/drawing/2014/main" id="{FC42FB34-112C-B72F-6729-7C646DCB3470}"/>
                </a:ext>
              </a:extLst>
            </p:cNvPr>
            <p:cNvCxnSpPr>
              <a:cxnSpLocks/>
              <a:stCxn id="19" idx="3"/>
              <a:endCxn id="20" idx="1"/>
            </p:cNvCxnSpPr>
            <p:nvPr/>
          </p:nvCxnSpPr>
          <p:spPr>
            <a:xfrm flipV="1">
              <a:off x="5177480" y="4090210"/>
              <a:ext cx="282019" cy="118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C60419-49C0-8150-75F9-04E2E6A7C6FB}"/>
                </a:ext>
              </a:extLst>
            </p:cNvPr>
            <p:cNvCxnSpPr>
              <a:cxnSpLocks/>
              <a:stCxn id="19" idx="3"/>
              <a:endCxn id="21" idx="1"/>
            </p:cNvCxnSpPr>
            <p:nvPr/>
          </p:nvCxnSpPr>
          <p:spPr>
            <a:xfrm flipV="1">
              <a:off x="5177480" y="4867099"/>
              <a:ext cx="272402" cy="40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3850AE1-0ED6-6A3E-5326-EBF31990A8B4}"/>
                </a:ext>
              </a:extLst>
            </p:cNvPr>
            <p:cNvCxnSpPr>
              <a:cxnSpLocks/>
              <a:stCxn id="19" idx="3"/>
              <a:endCxn id="24" idx="1"/>
            </p:cNvCxnSpPr>
            <p:nvPr/>
          </p:nvCxnSpPr>
          <p:spPr>
            <a:xfrm>
              <a:off x="5177480" y="5272597"/>
              <a:ext cx="272402" cy="32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4030F4-D719-A4C3-5DE2-BB69806A1C6D}"/>
                </a:ext>
              </a:extLst>
            </p:cNvPr>
            <p:cNvCxnSpPr>
              <a:cxnSpLocks/>
              <a:stCxn id="19" idx="3"/>
              <a:endCxn id="22" idx="1"/>
            </p:cNvCxnSpPr>
            <p:nvPr/>
          </p:nvCxnSpPr>
          <p:spPr>
            <a:xfrm>
              <a:off x="5177480" y="5272597"/>
              <a:ext cx="266991" cy="1089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0F8B72-39F7-B339-61AB-87B9B1163594}"/>
                </a:ext>
              </a:extLst>
            </p:cNvPr>
            <p:cNvCxnSpPr>
              <a:cxnSpLocks/>
              <a:stCxn id="23" idx="3"/>
              <a:endCxn id="19" idx="1"/>
            </p:cNvCxnSpPr>
            <p:nvPr/>
          </p:nvCxnSpPr>
          <p:spPr>
            <a:xfrm>
              <a:off x="3580905" y="5265132"/>
              <a:ext cx="385614" cy="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EB8B981-1025-EF3B-5332-125090CE340D}"/>
                </a:ext>
              </a:extLst>
            </p:cNvPr>
            <p:cNvSpPr txBox="1"/>
            <p:nvPr/>
          </p:nvSpPr>
          <p:spPr>
            <a:xfrm>
              <a:off x="2948119" y="4461546"/>
              <a:ext cx="913071" cy="492443"/>
            </a:xfrm>
            <a:prstGeom prst="rect">
              <a:avLst/>
            </a:prstGeom>
            <a:noFill/>
          </p:spPr>
          <p:txBody>
            <a:bodyPr wrap="none" rtlCol="0">
              <a:spAutoFit/>
            </a:bodyPr>
            <a:lstStyle/>
            <a:p>
              <a:r>
                <a:rPr lang="en-US" dirty="0">
                  <a:latin typeface="Corbel" panose="020B0503020204020204" pitchFamily="34" charset="0"/>
                </a:rPr>
                <a:t>Input</a:t>
              </a:r>
            </a:p>
          </p:txBody>
        </p:sp>
        <p:sp>
          <p:nvSpPr>
            <p:cNvPr id="31" name="TextBox 30">
              <a:extLst>
                <a:ext uri="{FF2B5EF4-FFF2-40B4-BE49-F238E27FC236}">
                  <a16:creationId xmlns:a16="http://schemas.microsoft.com/office/drawing/2014/main" id="{6447A66F-7888-25C9-3574-F1515FA271E0}"/>
                </a:ext>
              </a:extLst>
            </p:cNvPr>
            <p:cNvSpPr txBox="1"/>
            <p:nvPr/>
          </p:nvSpPr>
          <p:spPr>
            <a:xfrm>
              <a:off x="5318489" y="3376026"/>
              <a:ext cx="1167415" cy="492443"/>
            </a:xfrm>
            <a:prstGeom prst="rect">
              <a:avLst/>
            </a:prstGeom>
            <a:noFill/>
          </p:spPr>
          <p:txBody>
            <a:bodyPr wrap="none" rtlCol="0">
              <a:spAutoFit/>
            </a:bodyPr>
            <a:lstStyle/>
            <a:p>
              <a:r>
                <a:rPr lang="en-US" dirty="0">
                  <a:latin typeface="Corbel" panose="020B0503020204020204" pitchFamily="34" charset="0"/>
                </a:rPr>
                <a:t>Output</a:t>
              </a:r>
            </a:p>
          </p:txBody>
        </p:sp>
      </p:grpSp>
      <p:sp>
        <p:nvSpPr>
          <p:cNvPr id="32" name="Text Placeholder 1">
            <a:extLst>
              <a:ext uri="{FF2B5EF4-FFF2-40B4-BE49-F238E27FC236}">
                <a16:creationId xmlns:a16="http://schemas.microsoft.com/office/drawing/2014/main" id="{61C8B8ED-79E3-6D95-482C-22A3D08B4CA4}"/>
              </a:ext>
            </a:extLst>
          </p:cNvPr>
          <p:cNvSpPr txBox="1">
            <a:spLocks/>
          </p:cNvSpPr>
          <p:nvPr/>
        </p:nvSpPr>
        <p:spPr>
          <a:xfrm>
            <a:off x="1344168" y="4311995"/>
            <a:ext cx="6464808" cy="461174"/>
          </a:xfrm>
          <a:prstGeom prst="rect">
            <a:avLst/>
          </a:prstGeom>
        </p:spPr>
        <p:txBody>
          <a:bodyPr vert="horz" lIns="68580" tIns="34290" rIns="68580" bIns="34290" rtlCol="0" anchor="ctr">
            <a:normAutofit fontScale="85000" lnSpcReduction="20000"/>
          </a:bodyPr>
          <a:lstStyle>
            <a:lvl1pPr marL="0" indent="0" algn="ctr" defTabSz="685800" rtl="0" eaLnBrk="1" latinLnBrk="0" hangingPunct="1">
              <a:lnSpc>
                <a:spcPct val="100000"/>
              </a:lnSpc>
              <a:spcBef>
                <a:spcPts val="750"/>
              </a:spcBef>
              <a:buClr>
                <a:schemeClr val="accent1"/>
              </a:buClr>
              <a:buFont typeface="Wingdings" pitchFamily="2" charset="2"/>
              <a:buNone/>
              <a:tabLst/>
              <a:defRPr sz="1800" b="1" kern="1200">
                <a:solidFill>
                  <a:schemeClr val="tx1"/>
                </a:solidFill>
                <a:latin typeface="Corbel" panose="020B0503020204020204" pitchFamily="34" charset="0"/>
                <a:ea typeface="+mn-ea"/>
                <a:cs typeface="+mn-cs"/>
              </a:defRPr>
            </a:lvl1pPr>
            <a:lvl2pPr marL="342900" indent="0" algn="l" defTabSz="685800" rtl="0" eaLnBrk="1" latinLnBrk="0" hangingPunct="1">
              <a:lnSpc>
                <a:spcPct val="100000"/>
              </a:lnSpc>
              <a:spcBef>
                <a:spcPts val="375"/>
              </a:spcBef>
              <a:buClr>
                <a:schemeClr val="accent6"/>
              </a:buClr>
              <a:buFont typeface="Wingdings" pitchFamily="2" charset="2"/>
              <a:buNone/>
              <a:tabLst/>
              <a:defRPr sz="1500" b="1" kern="1200">
                <a:solidFill>
                  <a:schemeClr val="tx1"/>
                </a:solidFill>
                <a:latin typeface="+mn-lt"/>
                <a:ea typeface="+mn-ea"/>
                <a:cs typeface="+mn-cs"/>
              </a:defRPr>
            </a:lvl2pPr>
            <a:lvl3pPr marL="685800" indent="0" algn="l" defTabSz="685800" rtl="0" eaLnBrk="1" latinLnBrk="0" hangingPunct="1">
              <a:lnSpc>
                <a:spcPct val="100000"/>
              </a:lnSpc>
              <a:spcBef>
                <a:spcPts val="375"/>
              </a:spcBef>
              <a:buClr>
                <a:schemeClr val="accent2">
                  <a:lumMod val="60000"/>
                  <a:lumOff val="40000"/>
                </a:schemeClr>
              </a:buClr>
              <a:buFont typeface="Wingdings" pitchFamily="2" charset="2"/>
              <a:buNone/>
              <a:tabLst/>
              <a:defRPr sz="1350" b="1" kern="1200">
                <a:solidFill>
                  <a:schemeClr val="tx1"/>
                </a:solidFill>
                <a:latin typeface="+mn-lt"/>
                <a:ea typeface="+mn-ea"/>
                <a:cs typeface="+mn-cs"/>
              </a:defRPr>
            </a:lvl3pPr>
            <a:lvl4pPr marL="1028700" indent="0" algn="l" defTabSz="685800" rtl="0" eaLnBrk="1" latinLnBrk="0" hangingPunct="1">
              <a:lnSpc>
                <a:spcPct val="100000"/>
              </a:lnSpc>
              <a:spcBef>
                <a:spcPts val="375"/>
              </a:spcBef>
              <a:buFont typeface="Wingdings" pitchFamily="2" charset="2"/>
              <a:buNone/>
              <a:tabLst/>
              <a:defRPr sz="1200" b="1" kern="1200">
                <a:solidFill>
                  <a:schemeClr val="tx1"/>
                </a:solidFill>
                <a:latin typeface="+mn-lt"/>
                <a:ea typeface="+mn-ea"/>
                <a:cs typeface="+mn-cs"/>
              </a:defRPr>
            </a:lvl4pPr>
            <a:lvl5pPr marL="1371600" indent="0" algn="l" defTabSz="685800" rtl="0" eaLnBrk="1" latinLnBrk="0" hangingPunct="1">
              <a:lnSpc>
                <a:spcPct val="100000"/>
              </a:lnSpc>
              <a:spcBef>
                <a:spcPts val="375"/>
              </a:spcBef>
              <a:buFont typeface="Wingdings" pitchFamily="2" charset="2"/>
              <a:buNone/>
              <a:tabLst/>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marL="214313" indent="-214313" algn="l">
              <a:buFont typeface="Wingdings" pitchFamily="2" charset="2"/>
              <a:buChar char="§"/>
            </a:pPr>
            <a:r>
              <a:rPr lang="en-US" sz="1350" dirty="0">
                <a:solidFill>
                  <a:schemeClr val="accent1"/>
                </a:solidFill>
              </a:rPr>
              <a:t>Word2Vec is a predictive model.</a:t>
            </a:r>
          </a:p>
          <a:p>
            <a:pPr marL="214313" indent="-214313" algn="l">
              <a:buFont typeface="Wingdings" pitchFamily="2" charset="2"/>
              <a:buChar char="§"/>
            </a:pPr>
            <a:r>
              <a:rPr lang="en-US" sz="1350" dirty="0">
                <a:solidFill>
                  <a:schemeClr val="accent1"/>
                </a:solidFill>
              </a:rPr>
              <a:t>Will focus on Skip-</a:t>
            </a:r>
            <a:r>
              <a:rPr lang="en-US" sz="1350" dirty="0" err="1">
                <a:solidFill>
                  <a:schemeClr val="accent1"/>
                </a:solidFill>
              </a:rPr>
              <a:t>Ngram</a:t>
            </a:r>
            <a:r>
              <a:rPr lang="en-US" sz="1350" dirty="0">
                <a:solidFill>
                  <a:schemeClr val="accent1"/>
                </a:solidFill>
              </a:rPr>
              <a:t> model</a:t>
            </a:r>
          </a:p>
        </p:txBody>
      </p:sp>
    </p:spTree>
    <p:extLst>
      <p:ext uri="{BB962C8B-B14F-4D97-AF65-F5344CB8AC3E}">
        <p14:creationId xmlns:p14="http://schemas.microsoft.com/office/powerpoint/2010/main" val="31173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18BD16-21D1-8F0D-638F-46869ACD6795}"/>
              </a:ext>
            </a:extLst>
          </p:cNvPr>
          <p:cNvSpPr>
            <a:spLocks noGrp="1"/>
          </p:cNvSpPr>
          <p:nvPr>
            <p:ph type="body" sz="quarter" idx="20"/>
          </p:nvPr>
        </p:nvSpPr>
        <p:spPr/>
        <p:txBody>
          <a:bodyPr/>
          <a:lstStyle/>
          <a:p>
            <a:r>
              <a:rPr lang="en-US" dirty="0"/>
              <a:t>How does word2Vec work?</a:t>
            </a:r>
          </a:p>
        </p:txBody>
      </p:sp>
      <p:sp>
        <p:nvSpPr>
          <p:cNvPr id="3" name="Text Placeholder 2">
            <a:extLst>
              <a:ext uri="{FF2B5EF4-FFF2-40B4-BE49-F238E27FC236}">
                <a16:creationId xmlns:a16="http://schemas.microsoft.com/office/drawing/2014/main" id="{4367DD84-C069-2014-F8F9-80194A8410B9}"/>
              </a:ext>
            </a:extLst>
          </p:cNvPr>
          <p:cNvSpPr>
            <a:spLocks noGrp="1"/>
          </p:cNvSpPr>
          <p:nvPr>
            <p:ph type="body" sz="quarter" idx="14"/>
          </p:nvPr>
        </p:nvSpPr>
        <p:spPr>
          <a:xfrm>
            <a:off x="431801" y="1447800"/>
            <a:ext cx="8475979" cy="2895598"/>
          </a:xfrm>
        </p:spPr>
        <p:txBody>
          <a:bodyPr/>
          <a:lstStyle/>
          <a:p>
            <a:r>
              <a:rPr lang="en-US" sz="1800" dirty="0"/>
              <a:t>Represent each word as a d dimensional vector. </a:t>
            </a:r>
          </a:p>
          <a:p>
            <a:r>
              <a:rPr lang="en-US" sz="1800" dirty="0"/>
              <a:t>Represent each context as a d dimensional vector. </a:t>
            </a:r>
          </a:p>
          <a:p>
            <a:r>
              <a:rPr lang="en-US" sz="1800" dirty="0"/>
              <a:t>Initialize all vectors to random weights. </a:t>
            </a:r>
          </a:p>
          <a:p>
            <a:r>
              <a:rPr lang="en-US" sz="1800" dirty="0"/>
              <a:t>Arrange vectors in two matrices, W and C.</a:t>
            </a:r>
          </a:p>
          <a:p>
            <a:endParaRPr lang="en-US" sz="1800" dirty="0"/>
          </a:p>
        </p:txBody>
      </p:sp>
      <p:pic>
        <p:nvPicPr>
          <p:cNvPr id="4" name="Picture 3">
            <a:extLst>
              <a:ext uri="{FF2B5EF4-FFF2-40B4-BE49-F238E27FC236}">
                <a16:creationId xmlns:a16="http://schemas.microsoft.com/office/drawing/2014/main" id="{3BCAE7F8-1CFB-8F08-E097-811963EAEC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5616" y="2571750"/>
            <a:ext cx="2727689" cy="2219543"/>
          </a:xfrm>
          <a:prstGeom prst="rect">
            <a:avLst/>
          </a:prstGeom>
        </p:spPr>
      </p:pic>
    </p:spTree>
    <p:extLst>
      <p:ext uri="{BB962C8B-B14F-4D97-AF65-F5344CB8AC3E}">
        <p14:creationId xmlns:p14="http://schemas.microsoft.com/office/powerpoint/2010/main" val="423754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BD74BD-80FD-2AA4-9458-9C471A7B945A}"/>
              </a:ext>
            </a:extLst>
          </p:cNvPr>
          <p:cNvSpPr>
            <a:spLocks noGrp="1"/>
          </p:cNvSpPr>
          <p:nvPr>
            <p:ph type="body" sz="quarter" idx="20"/>
          </p:nvPr>
        </p:nvSpPr>
        <p:spPr/>
        <p:txBody>
          <a:bodyPr/>
          <a:lstStyle/>
          <a:p>
            <a:r>
              <a:rPr lang="en-US" dirty="0"/>
              <a:t>Word2Vec : Neural Network representation</a:t>
            </a:r>
          </a:p>
        </p:txBody>
      </p:sp>
      <p:sp>
        <p:nvSpPr>
          <p:cNvPr id="3" name="Text Placeholder 2">
            <a:extLst>
              <a:ext uri="{FF2B5EF4-FFF2-40B4-BE49-F238E27FC236}">
                <a16:creationId xmlns:a16="http://schemas.microsoft.com/office/drawing/2014/main" id="{B899DDA6-7512-EC58-1407-C8C4735DDA2C}"/>
              </a:ext>
            </a:extLst>
          </p:cNvPr>
          <p:cNvSpPr>
            <a:spLocks noGrp="1"/>
          </p:cNvSpPr>
          <p:nvPr>
            <p:ph type="body" sz="quarter" idx="14"/>
          </p:nvPr>
        </p:nvSpPr>
        <p:spPr/>
        <p:txBody>
          <a:bodyPr/>
          <a:lstStyle/>
          <a:p>
            <a:endParaRPr lang="en-US"/>
          </a:p>
        </p:txBody>
      </p:sp>
      <p:sp>
        <p:nvSpPr>
          <p:cNvPr id="4" name="Oval 3">
            <a:extLst>
              <a:ext uri="{FF2B5EF4-FFF2-40B4-BE49-F238E27FC236}">
                <a16:creationId xmlns:a16="http://schemas.microsoft.com/office/drawing/2014/main" id="{56954C7C-C963-0FAE-8113-B74550E4EBE7}"/>
              </a:ext>
            </a:extLst>
          </p:cNvPr>
          <p:cNvSpPr>
            <a:spLocks noChangeAspect="1"/>
          </p:cNvSpPr>
          <p:nvPr/>
        </p:nvSpPr>
        <p:spPr>
          <a:xfrm>
            <a:off x="2298844"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6AD9BEFA-20DA-F3AB-731F-86F333D875F6}"/>
              </a:ext>
            </a:extLst>
          </p:cNvPr>
          <p:cNvSpPr>
            <a:spLocks noChangeAspect="1"/>
          </p:cNvSpPr>
          <p:nvPr/>
        </p:nvSpPr>
        <p:spPr>
          <a:xfrm>
            <a:off x="2298844"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DA5BFE0B-7E4C-0303-18F0-074BEE87A51C}"/>
              </a:ext>
            </a:extLst>
          </p:cNvPr>
          <p:cNvSpPr>
            <a:spLocks noChangeAspect="1"/>
          </p:cNvSpPr>
          <p:nvPr/>
        </p:nvSpPr>
        <p:spPr>
          <a:xfrm>
            <a:off x="2290181"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50F37E8E-61FB-405D-96E3-BAAED4659357}"/>
              </a:ext>
            </a:extLst>
          </p:cNvPr>
          <p:cNvSpPr>
            <a:spLocks noChangeAspect="1"/>
          </p:cNvSpPr>
          <p:nvPr/>
        </p:nvSpPr>
        <p:spPr>
          <a:xfrm>
            <a:off x="2294513"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8634309E-F3FA-6CDA-86FB-BCA7536007D1}"/>
              </a:ext>
            </a:extLst>
          </p:cNvPr>
          <p:cNvSpPr>
            <a:spLocks noChangeAspect="1"/>
          </p:cNvSpPr>
          <p:nvPr/>
        </p:nvSpPr>
        <p:spPr>
          <a:xfrm>
            <a:off x="2294513"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2F07C6C2-C81E-5E00-0D04-0A26B00F3897}"/>
              </a:ext>
            </a:extLst>
          </p:cNvPr>
          <p:cNvSpPr>
            <a:spLocks noChangeAspect="1"/>
          </p:cNvSpPr>
          <p:nvPr/>
        </p:nvSpPr>
        <p:spPr>
          <a:xfrm>
            <a:off x="2290181"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E88B3FF3-C8E1-BDB4-D9D9-B4DA95339E9C}"/>
              </a:ext>
            </a:extLst>
          </p:cNvPr>
          <p:cNvSpPr>
            <a:spLocks noChangeAspect="1"/>
          </p:cNvSpPr>
          <p:nvPr/>
        </p:nvSpPr>
        <p:spPr>
          <a:xfrm>
            <a:off x="6424181"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248F5146-64CB-6A6E-56D8-AB2F7439723C}"/>
              </a:ext>
            </a:extLst>
          </p:cNvPr>
          <p:cNvSpPr>
            <a:spLocks noChangeAspect="1"/>
          </p:cNvSpPr>
          <p:nvPr/>
        </p:nvSpPr>
        <p:spPr>
          <a:xfrm>
            <a:off x="6424181"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643D686F-E928-1048-CF81-6B8012BD420F}"/>
              </a:ext>
            </a:extLst>
          </p:cNvPr>
          <p:cNvSpPr>
            <a:spLocks noChangeAspect="1"/>
          </p:cNvSpPr>
          <p:nvPr/>
        </p:nvSpPr>
        <p:spPr>
          <a:xfrm>
            <a:off x="6415519"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499C43EC-E6AC-33BD-6D04-D4E3B8EAF2F1}"/>
              </a:ext>
            </a:extLst>
          </p:cNvPr>
          <p:cNvSpPr>
            <a:spLocks noChangeAspect="1"/>
          </p:cNvSpPr>
          <p:nvPr/>
        </p:nvSpPr>
        <p:spPr>
          <a:xfrm>
            <a:off x="6419850"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71302D56-210F-71DD-FAB1-D6605D4BACAC}"/>
              </a:ext>
            </a:extLst>
          </p:cNvPr>
          <p:cNvSpPr>
            <a:spLocks noChangeAspect="1"/>
          </p:cNvSpPr>
          <p:nvPr/>
        </p:nvSpPr>
        <p:spPr>
          <a:xfrm>
            <a:off x="6419850"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039A513B-12B2-0698-6929-C04A3C0B944F}"/>
              </a:ext>
            </a:extLst>
          </p:cNvPr>
          <p:cNvSpPr>
            <a:spLocks noChangeAspect="1"/>
          </p:cNvSpPr>
          <p:nvPr/>
        </p:nvSpPr>
        <p:spPr>
          <a:xfrm>
            <a:off x="6415519"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8637CE99-86AA-0C0C-7EE8-ABD883B0523C}"/>
              </a:ext>
            </a:extLst>
          </p:cNvPr>
          <p:cNvSpPr>
            <a:spLocks noChangeAspect="1"/>
          </p:cNvSpPr>
          <p:nvPr/>
        </p:nvSpPr>
        <p:spPr>
          <a:xfrm>
            <a:off x="4361513"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w1</a:t>
            </a:r>
          </a:p>
        </p:txBody>
      </p:sp>
      <p:sp>
        <p:nvSpPr>
          <p:cNvPr id="17" name="Oval 16">
            <a:extLst>
              <a:ext uri="{FF2B5EF4-FFF2-40B4-BE49-F238E27FC236}">
                <a16:creationId xmlns:a16="http://schemas.microsoft.com/office/drawing/2014/main" id="{0E4BE804-C64E-F1B4-AB81-3F20A5287DDA}"/>
              </a:ext>
            </a:extLst>
          </p:cNvPr>
          <p:cNvSpPr>
            <a:spLocks noChangeAspect="1"/>
          </p:cNvSpPr>
          <p:nvPr/>
        </p:nvSpPr>
        <p:spPr>
          <a:xfrm>
            <a:off x="4365844"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w2</a:t>
            </a:r>
          </a:p>
        </p:txBody>
      </p:sp>
      <p:cxnSp>
        <p:nvCxnSpPr>
          <p:cNvPr id="18" name="Straight Arrow Connector 17">
            <a:extLst>
              <a:ext uri="{FF2B5EF4-FFF2-40B4-BE49-F238E27FC236}">
                <a16:creationId xmlns:a16="http://schemas.microsoft.com/office/drawing/2014/main" id="{4EEAAA1C-5AFC-B461-611C-B7A82ACCF946}"/>
              </a:ext>
            </a:extLst>
          </p:cNvPr>
          <p:cNvCxnSpPr>
            <a:stCxn id="4" idx="6"/>
            <a:endCxn id="16" idx="2"/>
          </p:cNvCxnSpPr>
          <p:nvPr/>
        </p:nvCxnSpPr>
        <p:spPr>
          <a:xfrm>
            <a:off x="2719820"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9" name="Straight Arrow Connector 18">
            <a:extLst>
              <a:ext uri="{FF2B5EF4-FFF2-40B4-BE49-F238E27FC236}">
                <a16:creationId xmlns:a16="http://schemas.microsoft.com/office/drawing/2014/main" id="{5D2BF5B8-4E94-34EC-FA94-3A39423DBDA4}"/>
              </a:ext>
            </a:extLst>
          </p:cNvPr>
          <p:cNvCxnSpPr>
            <a:cxnSpLocks/>
            <a:stCxn id="4" idx="6"/>
            <a:endCxn id="17" idx="2"/>
          </p:cNvCxnSpPr>
          <p:nvPr/>
        </p:nvCxnSpPr>
        <p:spPr>
          <a:xfrm>
            <a:off x="2719819" y="1589737"/>
            <a:ext cx="1646025"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0" name="Straight Arrow Connector 19">
            <a:extLst>
              <a:ext uri="{FF2B5EF4-FFF2-40B4-BE49-F238E27FC236}">
                <a16:creationId xmlns:a16="http://schemas.microsoft.com/office/drawing/2014/main" id="{85B1FFE8-D4D0-1310-E4D1-3237FD0C8592}"/>
              </a:ext>
            </a:extLst>
          </p:cNvPr>
          <p:cNvCxnSpPr>
            <a:cxnSpLocks/>
            <a:stCxn id="5" idx="6"/>
            <a:endCxn id="16" idx="2"/>
          </p:cNvCxnSpPr>
          <p:nvPr/>
        </p:nvCxnSpPr>
        <p:spPr>
          <a:xfrm>
            <a:off x="2719820" y="2187678"/>
            <a:ext cx="1641694"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1" name="Straight Arrow Connector 20">
            <a:extLst>
              <a:ext uri="{FF2B5EF4-FFF2-40B4-BE49-F238E27FC236}">
                <a16:creationId xmlns:a16="http://schemas.microsoft.com/office/drawing/2014/main" id="{937DA115-6600-41B6-E0DA-10CD72FEFB50}"/>
              </a:ext>
            </a:extLst>
          </p:cNvPr>
          <p:cNvCxnSpPr>
            <a:cxnSpLocks/>
            <a:stCxn id="5" idx="6"/>
            <a:endCxn id="17" idx="2"/>
          </p:cNvCxnSpPr>
          <p:nvPr/>
        </p:nvCxnSpPr>
        <p:spPr>
          <a:xfrm>
            <a:off x="2719819" y="2187678"/>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6C1B6BD4-82B7-F914-9FE9-9ACCE2CA1060}"/>
              </a:ext>
            </a:extLst>
          </p:cNvPr>
          <p:cNvCxnSpPr>
            <a:cxnSpLocks/>
            <a:stCxn id="6" idx="6"/>
            <a:endCxn id="17" idx="2"/>
          </p:cNvCxnSpPr>
          <p:nvPr/>
        </p:nvCxnSpPr>
        <p:spPr>
          <a:xfrm>
            <a:off x="2711156" y="2785618"/>
            <a:ext cx="1654688"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3" name="Straight Arrow Connector 22">
            <a:extLst>
              <a:ext uri="{FF2B5EF4-FFF2-40B4-BE49-F238E27FC236}">
                <a16:creationId xmlns:a16="http://schemas.microsoft.com/office/drawing/2014/main" id="{DEE5B72E-84F8-355D-717B-FFC7CC6417DF}"/>
              </a:ext>
            </a:extLst>
          </p:cNvPr>
          <p:cNvCxnSpPr>
            <a:cxnSpLocks/>
            <a:stCxn id="6" idx="6"/>
            <a:endCxn id="16" idx="2"/>
          </p:cNvCxnSpPr>
          <p:nvPr/>
        </p:nvCxnSpPr>
        <p:spPr>
          <a:xfrm>
            <a:off x="2711158" y="278561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4" name="Straight Arrow Connector 23">
            <a:extLst>
              <a:ext uri="{FF2B5EF4-FFF2-40B4-BE49-F238E27FC236}">
                <a16:creationId xmlns:a16="http://schemas.microsoft.com/office/drawing/2014/main" id="{60B1CCF6-32B2-A327-F81A-3D534F33A72E}"/>
              </a:ext>
            </a:extLst>
          </p:cNvPr>
          <p:cNvCxnSpPr>
            <a:cxnSpLocks/>
            <a:stCxn id="7" idx="6"/>
            <a:endCxn id="16" idx="2"/>
          </p:cNvCxnSpPr>
          <p:nvPr/>
        </p:nvCxnSpPr>
        <p:spPr>
          <a:xfrm flipV="1">
            <a:off x="2715488" y="2785618"/>
            <a:ext cx="1646025"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5" name="Straight Arrow Connector 24">
            <a:extLst>
              <a:ext uri="{FF2B5EF4-FFF2-40B4-BE49-F238E27FC236}">
                <a16:creationId xmlns:a16="http://schemas.microsoft.com/office/drawing/2014/main" id="{F68BA8BF-7835-7008-49EC-BEC6021B238A}"/>
              </a:ext>
            </a:extLst>
          </p:cNvPr>
          <p:cNvCxnSpPr>
            <a:cxnSpLocks/>
            <a:stCxn id="7" idx="6"/>
            <a:endCxn id="17" idx="2"/>
          </p:cNvCxnSpPr>
          <p:nvPr/>
        </p:nvCxnSpPr>
        <p:spPr>
          <a:xfrm>
            <a:off x="2715489" y="338355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Straight Arrow Connector 25">
            <a:extLst>
              <a:ext uri="{FF2B5EF4-FFF2-40B4-BE49-F238E27FC236}">
                <a16:creationId xmlns:a16="http://schemas.microsoft.com/office/drawing/2014/main" id="{6E4AD313-060F-165E-2CA8-6B0D76382CBF}"/>
              </a:ext>
            </a:extLst>
          </p:cNvPr>
          <p:cNvCxnSpPr>
            <a:cxnSpLocks/>
            <a:stCxn id="8" idx="6"/>
            <a:endCxn id="16" idx="2"/>
          </p:cNvCxnSpPr>
          <p:nvPr/>
        </p:nvCxnSpPr>
        <p:spPr>
          <a:xfrm flipV="1">
            <a:off x="2715488" y="2785619"/>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7" name="Straight Arrow Connector 26">
            <a:extLst>
              <a:ext uri="{FF2B5EF4-FFF2-40B4-BE49-F238E27FC236}">
                <a16:creationId xmlns:a16="http://schemas.microsoft.com/office/drawing/2014/main" id="{1BCAA977-8266-CEF2-4C03-CBF7A954B7A8}"/>
              </a:ext>
            </a:extLst>
          </p:cNvPr>
          <p:cNvCxnSpPr>
            <a:cxnSpLocks/>
            <a:stCxn id="8" idx="6"/>
            <a:endCxn id="17" idx="2"/>
          </p:cNvCxnSpPr>
          <p:nvPr/>
        </p:nvCxnSpPr>
        <p:spPr>
          <a:xfrm flipV="1">
            <a:off x="2715489" y="3383559"/>
            <a:ext cx="1650356"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DB32CEA2-1021-28DF-BA6A-C127531935C3}"/>
              </a:ext>
            </a:extLst>
          </p:cNvPr>
          <p:cNvCxnSpPr>
            <a:cxnSpLocks/>
            <a:stCxn id="9" idx="6"/>
            <a:endCxn id="16" idx="2"/>
          </p:cNvCxnSpPr>
          <p:nvPr/>
        </p:nvCxnSpPr>
        <p:spPr>
          <a:xfrm flipV="1">
            <a:off x="2711158" y="2785619"/>
            <a:ext cx="1650356"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9" name="Straight Arrow Connector 28">
            <a:extLst>
              <a:ext uri="{FF2B5EF4-FFF2-40B4-BE49-F238E27FC236}">
                <a16:creationId xmlns:a16="http://schemas.microsoft.com/office/drawing/2014/main" id="{143A78E2-FC2F-D967-172B-60D5406B8DAB}"/>
              </a:ext>
            </a:extLst>
          </p:cNvPr>
          <p:cNvCxnSpPr>
            <a:cxnSpLocks/>
            <a:stCxn id="9" idx="6"/>
            <a:endCxn id="17" idx="2"/>
          </p:cNvCxnSpPr>
          <p:nvPr/>
        </p:nvCxnSpPr>
        <p:spPr>
          <a:xfrm flipV="1">
            <a:off x="2711156" y="3383559"/>
            <a:ext cx="1654688"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id="{6D978416-87A9-E27B-96D9-B95085BA93AC}"/>
              </a:ext>
            </a:extLst>
          </p:cNvPr>
          <p:cNvCxnSpPr>
            <a:cxnSpLocks/>
            <a:stCxn id="16" idx="6"/>
            <a:endCxn id="10" idx="2"/>
          </p:cNvCxnSpPr>
          <p:nvPr/>
        </p:nvCxnSpPr>
        <p:spPr>
          <a:xfrm flipV="1">
            <a:off x="4782489"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1" name="Straight Arrow Connector 30">
            <a:extLst>
              <a:ext uri="{FF2B5EF4-FFF2-40B4-BE49-F238E27FC236}">
                <a16:creationId xmlns:a16="http://schemas.microsoft.com/office/drawing/2014/main" id="{9743EEE4-4365-7FA7-77B6-A11B728C283F}"/>
              </a:ext>
            </a:extLst>
          </p:cNvPr>
          <p:cNvCxnSpPr>
            <a:cxnSpLocks/>
            <a:stCxn id="16" idx="6"/>
          </p:cNvCxnSpPr>
          <p:nvPr/>
        </p:nvCxnSpPr>
        <p:spPr>
          <a:xfrm flipV="1">
            <a:off x="4782489" y="2187678"/>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id="{7C9E3AC8-8422-D16A-F2CD-0AEF5E14D84A}"/>
              </a:ext>
            </a:extLst>
          </p:cNvPr>
          <p:cNvCxnSpPr>
            <a:cxnSpLocks/>
            <a:stCxn id="16" idx="6"/>
            <a:endCxn id="12" idx="2"/>
          </p:cNvCxnSpPr>
          <p:nvPr/>
        </p:nvCxnSpPr>
        <p:spPr>
          <a:xfrm>
            <a:off x="4782489" y="278561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3" name="Straight Arrow Connector 32">
            <a:extLst>
              <a:ext uri="{FF2B5EF4-FFF2-40B4-BE49-F238E27FC236}">
                <a16:creationId xmlns:a16="http://schemas.microsoft.com/office/drawing/2014/main" id="{CE319FAC-9B0B-B2E7-3EF0-A79FC4D0248E}"/>
              </a:ext>
            </a:extLst>
          </p:cNvPr>
          <p:cNvCxnSpPr>
            <a:cxnSpLocks/>
            <a:stCxn id="16" idx="6"/>
            <a:endCxn id="13" idx="2"/>
          </p:cNvCxnSpPr>
          <p:nvPr/>
        </p:nvCxnSpPr>
        <p:spPr>
          <a:xfrm>
            <a:off x="4782487" y="2785618"/>
            <a:ext cx="1637363"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4" name="Straight Arrow Connector 33">
            <a:extLst>
              <a:ext uri="{FF2B5EF4-FFF2-40B4-BE49-F238E27FC236}">
                <a16:creationId xmlns:a16="http://schemas.microsoft.com/office/drawing/2014/main" id="{C6E7990E-7EBB-F467-530F-ED24C22C4EA4}"/>
              </a:ext>
            </a:extLst>
          </p:cNvPr>
          <p:cNvCxnSpPr>
            <a:cxnSpLocks/>
            <a:stCxn id="16" idx="6"/>
            <a:endCxn id="14" idx="2"/>
          </p:cNvCxnSpPr>
          <p:nvPr/>
        </p:nvCxnSpPr>
        <p:spPr>
          <a:xfrm>
            <a:off x="4782487" y="2785619"/>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5" name="Straight Arrow Connector 34">
            <a:extLst>
              <a:ext uri="{FF2B5EF4-FFF2-40B4-BE49-F238E27FC236}">
                <a16:creationId xmlns:a16="http://schemas.microsoft.com/office/drawing/2014/main" id="{82317019-988E-7A75-AC3C-52279BE20A4A}"/>
              </a:ext>
            </a:extLst>
          </p:cNvPr>
          <p:cNvCxnSpPr>
            <a:cxnSpLocks/>
            <a:stCxn id="16" idx="6"/>
            <a:endCxn id="15" idx="2"/>
          </p:cNvCxnSpPr>
          <p:nvPr/>
        </p:nvCxnSpPr>
        <p:spPr>
          <a:xfrm>
            <a:off x="4782489" y="2785619"/>
            <a:ext cx="1633031"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6" name="Straight Arrow Connector 35">
            <a:extLst>
              <a:ext uri="{FF2B5EF4-FFF2-40B4-BE49-F238E27FC236}">
                <a16:creationId xmlns:a16="http://schemas.microsoft.com/office/drawing/2014/main" id="{2C8C768E-AC64-4973-6B6B-66C6F1BEEE48}"/>
              </a:ext>
            </a:extLst>
          </p:cNvPr>
          <p:cNvCxnSpPr>
            <a:cxnSpLocks/>
            <a:stCxn id="17" idx="6"/>
            <a:endCxn id="10" idx="2"/>
          </p:cNvCxnSpPr>
          <p:nvPr/>
        </p:nvCxnSpPr>
        <p:spPr>
          <a:xfrm flipV="1">
            <a:off x="4786819" y="1589737"/>
            <a:ext cx="1637363"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7" name="Straight Arrow Connector 36">
            <a:extLst>
              <a:ext uri="{FF2B5EF4-FFF2-40B4-BE49-F238E27FC236}">
                <a16:creationId xmlns:a16="http://schemas.microsoft.com/office/drawing/2014/main" id="{604BDE1B-6426-C282-1D6A-C659866BE3EF}"/>
              </a:ext>
            </a:extLst>
          </p:cNvPr>
          <p:cNvCxnSpPr>
            <a:cxnSpLocks/>
            <a:stCxn id="17" idx="6"/>
            <a:endCxn id="11" idx="2"/>
          </p:cNvCxnSpPr>
          <p:nvPr/>
        </p:nvCxnSpPr>
        <p:spPr>
          <a:xfrm flipV="1">
            <a:off x="4786819" y="2187678"/>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8" name="Straight Arrow Connector 37">
            <a:extLst>
              <a:ext uri="{FF2B5EF4-FFF2-40B4-BE49-F238E27FC236}">
                <a16:creationId xmlns:a16="http://schemas.microsoft.com/office/drawing/2014/main" id="{F7CEA18A-0CF1-DEEC-7F56-56BC36D0D089}"/>
              </a:ext>
            </a:extLst>
          </p:cNvPr>
          <p:cNvCxnSpPr>
            <a:cxnSpLocks/>
            <a:stCxn id="17" idx="6"/>
            <a:endCxn id="12" idx="2"/>
          </p:cNvCxnSpPr>
          <p:nvPr/>
        </p:nvCxnSpPr>
        <p:spPr>
          <a:xfrm flipV="1">
            <a:off x="4786819" y="2785618"/>
            <a:ext cx="1628700"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9" name="Straight Arrow Connector 38">
            <a:extLst>
              <a:ext uri="{FF2B5EF4-FFF2-40B4-BE49-F238E27FC236}">
                <a16:creationId xmlns:a16="http://schemas.microsoft.com/office/drawing/2014/main" id="{419799E3-DAA1-F024-EC12-F997051A7102}"/>
              </a:ext>
            </a:extLst>
          </p:cNvPr>
          <p:cNvCxnSpPr>
            <a:cxnSpLocks/>
            <a:stCxn id="17" idx="6"/>
            <a:endCxn id="13" idx="2"/>
          </p:cNvCxnSpPr>
          <p:nvPr/>
        </p:nvCxnSpPr>
        <p:spPr>
          <a:xfrm>
            <a:off x="4786820" y="338355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0" name="Straight Arrow Connector 39">
            <a:extLst>
              <a:ext uri="{FF2B5EF4-FFF2-40B4-BE49-F238E27FC236}">
                <a16:creationId xmlns:a16="http://schemas.microsoft.com/office/drawing/2014/main" id="{AD96B148-765C-571C-FD2C-EE615D218915}"/>
              </a:ext>
            </a:extLst>
          </p:cNvPr>
          <p:cNvCxnSpPr>
            <a:cxnSpLocks/>
            <a:stCxn id="17" idx="6"/>
            <a:endCxn id="14" idx="2"/>
          </p:cNvCxnSpPr>
          <p:nvPr/>
        </p:nvCxnSpPr>
        <p:spPr>
          <a:xfrm>
            <a:off x="4786820" y="3383559"/>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1" name="Straight Arrow Connector 40">
            <a:extLst>
              <a:ext uri="{FF2B5EF4-FFF2-40B4-BE49-F238E27FC236}">
                <a16:creationId xmlns:a16="http://schemas.microsoft.com/office/drawing/2014/main" id="{54841E2A-DEF2-1439-B324-48CF7EA5E68C}"/>
              </a:ext>
            </a:extLst>
          </p:cNvPr>
          <p:cNvCxnSpPr>
            <a:cxnSpLocks/>
            <a:stCxn id="17" idx="6"/>
            <a:endCxn id="15" idx="2"/>
          </p:cNvCxnSpPr>
          <p:nvPr/>
        </p:nvCxnSpPr>
        <p:spPr>
          <a:xfrm>
            <a:off x="4786819" y="3383559"/>
            <a:ext cx="1628700"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2" name="TextBox 41">
            <a:extLst>
              <a:ext uri="{FF2B5EF4-FFF2-40B4-BE49-F238E27FC236}">
                <a16:creationId xmlns:a16="http://schemas.microsoft.com/office/drawing/2014/main" id="{F09A2281-0244-DB4A-B5D7-9FBA5C8A5B43}"/>
              </a:ext>
            </a:extLst>
          </p:cNvPr>
          <p:cNvSpPr txBox="1"/>
          <p:nvPr/>
        </p:nvSpPr>
        <p:spPr>
          <a:xfrm>
            <a:off x="4057580" y="929918"/>
            <a:ext cx="1391728" cy="369332"/>
          </a:xfrm>
          <a:prstGeom prst="rect">
            <a:avLst/>
          </a:prstGeom>
          <a:noFill/>
        </p:spPr>
        <p:txBody>
          <a:bodyPr wrap="none" rtlCol="0">
            <a:spAutoFit/>
          </a:bodyPr>
          <a:lstStyle/>
          <a:p>
            <a:r>
              <a:rPr lang="en-US" dirty="0">
                <a:latin typeface="Corbel" panose="020B0503020204020204" pitchFamily="34" charset="0"/>
              </a:rPr>
              <a:t>Hidden layer</a:t>
            </a:r>
          </a:p>
        </p:txBody>
      </p:sp>
      <p:sp>
        <p:nvSpPr>
          <p:cNvPr id="43" name="TextBox 42">
            <a:extLst>
              <a:ext uri="{FF2B5EF4-FFF2-40B4-BE49-F238E27FC236}">
                <a16:creationId xmlns:a16="http://schemas.microsoft.com/office/drawing/2014/main" id="{02546E1D-8BFB-AC41-DC53-DF75D96724F3}"/>
              </a:ext>
            </a:extLst>
          </p:cNvPr>
          <p:cNvSpPr txBox="1"/>
          <p:nvPr/>
        </p:nvSpPr>
        <p:spPr>
          <a:xfrm>
            <a:off x="2058967" y="929918"/>
            <a:ext cx="1200970" cy="369332"/>
          </a:xfrm>
          <a:prstGeom prst="rect">
            <a:avLst/>
          </a:prstGeom>
          <a:noFill/>
        </p:spPr>
        <p:txBody>
          <a:bodyPr wrap="none" rtlCol="0">
            <a:spAutoFit/>
          </a:bodyPr>
          <a:lstStyle/>
          <a:p>
            <a:r>
              <a:rPr lang="en-US" dirty="0">
                <a:latin typeface="Corbel" panose="020B0503020204020204" pitchFamily="34" charset="0"/>
              </a:rPr>
              <a:t>Input layer</a:t>
            </a:r>
          </a:p>
        </p:txBody>
      </p:sp>
      <p:sp>
        <p:nvSpPr>
          <p:cNvPr id="44" name="TextBox 43">
            <a:extLst>
              <a:ext uri="{FF2B5EF4-FFF2-40B4-BE49-F238E27FC236}">
                <a16:creationId xmlns:a16="http://schemas.microsoft.com/office/drawing/2014/main" id="{675702D6-3CA5-6477-E248-E4E74D95DCE3}"/>
              </a:ext>
            </a:extLst>
          </p:cNvPr>
          <p:cNvSpPr txBox="1"/>
          <p:nvPr/>
        </p:nvSpPr>
        <p:spPr>
          <a:xfrm>
            <a:off x="3323645" y="1708780"/>
            <a:ext cx="659155"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w</a:t>
            </a:r>
            <a:r>
              <a:rPr lang="en-US" sz="2400" dirty="0">
                <a:latin typeface="Corbel" panose="020B0503020204020204" pitchFamily="34" charset="0"/>
              </a:rPr>
              <a:t>|</a:t>
            </a:r>
          </a:p>
        </p:txBody>
      </p:sp>
      <p:sp>
        <p:nvSpPr>
          <p:cNvPr id="45" name="TextBox 44">
            <a:extLst>
              <a:ext uri="{FF2B5EF4-FFF2-40B4-BE49-F238E27FC236}">
                <a16:creationId xmlns:a16="http://schemas.microsoft.com/office/drawing/2014/main" id="{1F419C19-F8B8-2E15-A56E-F38F4A9BB0AD}"/>
              </a:ext>
            </a:extLst>
          </p:cNvPr>
          <p:cNvSpPr txBox="1"/>
          <p:nvPr/>
        </p:nvSpPr>
        <p:spPr>
          <a:xfrm>
            <a:off x="5300008" y="1722109"/>
            <a:ext cx="590996"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c</a:t>
            </a:r>
            <a:r>
              <a:rPr lang="en-US" sz="2400" dirty="0">
                <a:latin typeface="Corbel" panose="020B0503020204020204" pitchFamily="34" charset="0"/>
              </a:rPr>
              <a:t>|</a:t>
            </a:r>
          </a:p>
        </p:txBody>
      </p:sp>
      <p:sp>
        <p:nvSpPr>
          <p:cNvPr id="46" name="TextBox 45">
            <a:extLst>
              <a:ext uri="{FF2B5EF4-FFF2-40B4-BE49-F238E27FC236}">
                <a16:creationId xmlns:a16="http://schemas.microsoft.com/office/drawing/2014/main" id="{98DB10F5-D9C9-C0A7-BCB1-67685916B933}"/>
              </a:ext>
            </a:extLst>
          </p:cNvPr>
          <p:cNvSpPr txBox="1"/>
          <p:nvPr/>
        </p:nvSpPr>
        <p:spPr>
          <a:xfrm>
            <a:off x="5952871" y="929918"/>
            <a:ext cx="1818126" cy="369332"/>
          </a:xfrm>
          <a:prstGeom prst="rect">
            <a:avLst/>
          </a:prstGeom>
          <a:noFill/>
        </p:spPr>
        <p:txBody>
          <a:bodyPr wrap="none" rtlCol="0">
            <a:spAutoFit/>
          </a:bodyPr>
          <a:lstStyle/>
          <a:p>
            <a:r>
              <a:rPr lang="en-US" dirty="0">
                <a:latin typeface="Corbel" panose="020B0503020204020204" pitchFamily="34" charset="0"/>
              </a:rPr>
              <a:t>Output (sigmoid)</a:t>
            </a:r>
          </a:p>
        </p:txBody>
      </p:sp>
    </p:spTree>
    <p:extLst>
      <p:ext uri="{BB962C8B-B14F-4D97-AF65-F5344CB8AC3E}">
        <p14:creationId xmlns:p14="http://schemas.microsoft.com/office/powerpoint/2010/main" val="2923089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00BD17-A275-35C5-3E93-331090AE56F3}"/>
              </a:ext>
            </a:extLst>
          </p:cNvPr>
          <p:cNvSpPr>
            <a:spLocks noGrp="1"/>
          </p:cNvSpPr>
          <p:nvPr>
            <p:ph type="body" sz="quarter" idx="20"/>
          </p:nvPr>
        </p:nvSpPr>
        <p:spPr/>
        <p:txBody>
          <a:bodyPr/>
          <a:lstStyle/>
          <a:p>
            <a:r>
              <a:rPr lang="en-US" dirty="0"/>
              <a:t>Word2Vec : Neural Network representation</a:t>
            </a:r>
          </a:p>
        </p:txBody>
      </p:sp>
      <p:sp>
        <p:nvSpPr>
          <p:cNvPr id="3" name="Text Placeholder 2">
            <a:extLst>
              <a:ext uri="{FF2B5EF4-FFF2-40B4-BE49-F238E27FC236}">
                <a16:creationId xmlns:a16="http://schemas.microsoft.com/office/drawing/2014/main" id="{697B3D9F-8B99-D343-F9BC-E03F42BFE761}"/>
              </a:ext>
            </a:extLst>
          </p:cNvPr>
          <p:cNvSpPr>
            <a:spLocks noGrp="1"/>
          </p:cNvSpPr>
          <p:nvPr>
            <p:ph type="body" sz="quarter" idx="14"/>
          </p:nvPr>
        </p:nvSpPr>
        <p:spPr/>
        <p:txBody>
          <a:bodyPr/>
          <a:lstStyle/>
          <a:p>
            <a:endParaRPr lang="en-US" dirty="0"/>
          </a:p>
        </p:txBody>
      </p:sp>
      <p:sp>
        <p:nvSpPr>
          <p:cNvPr id="4" name="Rounded Rectangle 4">
            <a:extLst>
              <a:ext uri="{FF2B5EF4-FFF2-40B4-BE49-F238E27FC236}">
                <a16:creationId xmlns:a16="http://schemas.microsoft.com/office/drawing/2014/main" id="{61A121C1-0DB9-FC2F-7296-D6365F12111E}"/>
              </a:ext>
            </a:extLst>
          </p:cNvPr>
          <p:cNvSpPr/>
          <p:nvPr/>
        </p:nvSpPr>
        <p:spPr>
          <a:xfrm>
            <a:off x="2111662"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ounded Rectangle 5">
            <a:extLst>
              <a:ext uri="{FF2B5EF4-FFF2-40B4-BE49-F238E27FC236}">
                <a16:creationId xmlns:a16="http://schemas.microsoft.com/office/drawing/2014/main" id="{F028E45A-E4BC-D0BE-3C36-55AC5995DF02}"/>
              </a:ext>
            </a:extLst>
          </p:cNvPr>
          <p:cNvSpPr/>
          <p:nvPr/>
        </p:nvSpPr>
        <p:spPr>
          <a:xfrm>
            <a:off x="4174331"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6">
            <a:extLst>
              <a:ext uri="{FF2B5EF4-FFF2-40B4-BE49-F238E27FC236}">
                <a16:creationId xmlns:a16="http://schemas.microsoft.com/office/drawing/2014/main" id="{65EDB506-0C0D-E8D3-C7A2-943BED24D723}"/>
              </a:ext>
            </a:extLst>
          </p:cNvPr>
          <p:cNvSpPr/>
          <p:nvPr/>
        </p:nvSpPr>
        <p:spPr>
          <a:xfrm>
            <a:off x="6237000"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0FAC377D-0647-7456-A994-A52218815B0F}"/>
              </a:ext>
            </a:extLst>
          </p:cNvPr>
          <p:cNvSpPr>
            <a:spLocks noChangeAspect="1"/>
          </p:cNvSpPr>
          <p:nvPr/>
        </p:nvSpPr>
        <p:spPr>
          <a:xfrm>
            <a:off x="2298844"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8" name="Oval 7">
            <a:extLst>
              <a:ext uri="{FF2B5EF4-FFF2-40B4-BE49-F238E27FC236}">
                <a16:creationId xmlns:a16="http://schemas.microsoft.com/office/drawing/2014/main" id="{25596DF3-626D-F493-D09B-F13D533557F7}"/>
              </a:ext>
            </a:extLst>
          </p:cNvPr>
          <p:cNvSpPr>
            <a:spLocks noChangeAspect="1"/>
          </p:cNvSpPr>
          <p:nvPr/>
        </p:nvSpPr>
        <p:spPr>
          <a:xfrm>
            <a:off x="2298844"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9" name="Oval 8">
            <a:extLst>
              <a:ext uri="{FF2B5EF4-FFF2-40B4-BE49-F238E27FC236}">
                <a16:creationId xmlns:a16="http://schemas.microsoft.com/office/drawing/2014/main" id="{5C6F6BD7-5DFD-A002-14EB-853D06D4FA69}"/>
              </a:ext>
            </a:extLst>
          </p:cNvPr>
          <p:cNvSpPr>
            <a:spLocks noChangeAspect="1"/>
          </p:cNvSpPr>
          <p:nvPr/>
        </p:nvSpPr>
        <p:spPr>
          <a:xfrm>
            <a:off x="2290181"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0" name="Oval 9">
            <a:extLst>
              <a:ext uri="{FF2B5EF4-FFF2-40B4-BE49-F238E27FC236}">
                <a16:creationId xmlns:a16="http://schemas.microsoft.com/office/drawing/2014/main" id="{C3311C5D-4892-546E-F86E-1D96002E9951}"/>
              </a:ext>
            </a:extLst>
          </p:cNvPr>
          <p:cNvSpPr>
            <a:spLocks noChangeAspect="1"/>
          </p:cNvSpPr>
          <p:nvPr/>
        </p:nvSpPr>
        <p:spPr>
          <a:xfrm>
            <a:off x="2294513"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1" name="Oval 10">
            <a:extLst>
              <a:ext uri="{FF2B5EF4-FFF2-40B4-BE49-F238E27FC236}">
                <a16:creationId xmlns:a16="http://schemas.microsoft.com/office/drawing/2014/main" id="{C1918FA4-680E-8D68-1C23-B8EC81AA69C5}"/>
              </a:ext>
            </a:extLst>
          </p:cNvPr>
          <p:cNvSpPr>
            <a:spLocks noChangeAspect="1"/>
          </p:cNvSpPr>
          <p:nvPr/>
        </p:nvSpPr>
        <p:spPr>
          <a:xfrm>
            <a:off x="2294513"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2" name="Oval 11">
            <a:extLst>
              <a:ext uri="{FF2B5EF4-FFF2-40B4-BE49-F238E27FC236}">
                <a16:creationId xmlns:a16="http://schemas.microsoft.com/office/drawing/2014/main" id="{DD4D57D3-1BEB-7E6C-017F-2AB79CB24543}"/>
              </a:ext>
            </a:extLst>
          </p:cNvPr>
          <p:cNvSpPr>
            <a:spLocks noChangeAspect="1"/>
          </p:cNvSpPr>
          <p:nvPr/>
        </p:nvSpPr>
        <p:spPr>
          <a:xfrm>
            <a:off x="2290181"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3586B787-FB9F-F3A3-C7D3-57506449D1B2}"/>
              </a:ext>
            </a:extLst>
          </p:cNvPr>
          <p:cNvSpPr>
            <a:spLocks noChangeAspect="1"/>
          </p:cNvSpPr>
          <p:nvPr/>
        </p:nvSpPr>
        <p:spPr>
          <a:xfrm>
            <a:off x="6424181"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4" name="Oval 13">
            <a:extLst>
              <a:ext uri="{FF2B5EF4-FFF2-40B4-BE49-F238E27FC236}">
                <a16:creationId xmlns:a16="http://schemas.microsoft.com/office/drawing/2014/main" id="{E5579D00-D2D8-3BBC-6B80-3BF81B6E727F}"/>
              </a:ext>
            </a:extLst>
          </p:cNvPr>
          <p:cNvSpPr>
            <a:spLocks noChangeAspect="1"/>
          </p:cNvSpPr>
          <p:nvPr/>
        </p:nvSpPr>
        <p:spPr>
          <a:xfrm>
            <a:off x="6424181"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09EEFA5C-E0A9-5C9D-6B0B-CC2AE2084C10}"/>
              </a:ext>
            </a:extLst>
          </p:cNvPr>
          <p:cNvSpPr>
            <a:spLocks noChangeAspect="1"/>
          </p:cNvSpPr>
          <p:nvPr/>
        </p:nvSpPr>
        <p:spPr>
          <a:xfrm>
            <a:off x="6415519"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6" name="Oval 15">
            <a:extLst>
              <a:ext uri="{FF2B5EF4-FFF2-40B4-BE49-F238E27FC236}">
                <a16:creationId xmlns:a16="http://schemas.microsoft.com/office/drawing/2014/main" id="{F1422616-0FD8-60EE-125C-241F81773BDC}"/>
              </a:ext>
            </a:extLst>
          </p:cNvPr>
          <p:cNvSpPr>
            <a:spLocks noChangeAspect="1"/>
          </p:cNvSpPr>
          <p:nvPr/>
        </p:nvSpPr>
        <p:spPr>
          <a:xfrm>
            <a:off x="6419850"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7" name="Oval 16">
            <a:extLst>
              <a:ext uri="{FF2B5EF4-FFF2-40B4-BE49-F238E27FC236}">
                <a16:creationId xmlns:a16="http://schemas.microsoft.com/office/drawing/2014/main" id="{0CEA45A4-3A54-E53C-FB0C-83540BCF8DC6}"/>
              </a:ext>
            </a:extLst>
          </p:cNvPr>
          <p:cNvSpPr>
            <a:spLocks noChangeAspect="1"/>
          </p:cNvSpPr>
          <p:nvPr/>
        </p:nvSpPr>
        <p:spPr>
          <a:xfrm>
            <a:off x="6419850"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8" name="Oval 17">
            <a:extLst>
              <a:ext uri="{FF2B5EF4-FFF2-40B4-BE49-F238E27FC236}">
                <a16:creationId xmlns:a16="http://schemas.microsoft.com/office/drawing/2014/main" id="{0837BDB9-B09B-0C9C-6BFB-7A69F0C1275F}"/>
              </a:ext>
            </a:extLst>
          </p:cNvPr>
          <p:cNvSpPr>
            <a:spLocks noChangeAspect="1"/>
          </p:cNvSpPr>
          <p:nvPr/>
        </p:nvSpPr>
        <p:spPr>
          <a:xfrm>
            <a:off x="6415519"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9" name="Oval 18">
            <a:extLst>
              <a:ext uri="{FF2B5EF4-FFF2-40B4-BE49-F238E27FC236}">
                <a16:creationId xmlns:a16="http://schemas.microsoft.com/office/drawing/2014/main" id="{C3490EC8-18C8-94A6-530C-A48CBD47122D}"/>
              </a:ext>
            </a:extLst>
          </p:cNvPr>
          <p:cNvSpPr>
            <a:spLocks noChangeAspect="1"/>
          </p:cNvSpPr>
          <p:nvPr/>
        </p:nvSpPr>
        <p:spPr>
          <a:xfrm>
            <a:off x="4361513"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w1</a:t>
            </a:r>
          </a:p>
        </p:txBody>
      </p:sp>
      <p:sp>
        <p:nvSpPr>
          <p:cNvPr id="20" name="Oval 19">
            <a:extLst>
              <a:ext uri="{FF2B5EF4-FFF2-40B4-BE49-F238E27FC236}">
                <a16:creationId xmlns:a16="http://schemas.microsoft.com/office/drawing/2014/main" id="{8409F94E-1B60-DB02-6CE1-C3A7AE567FEA}"/>
              </a:ext>
            </a:extLst>
          </p:cNvPr>
          <p:cNvSpPr>
            <a:spLocks noChangeAspect="1"/>
          </p:cNvSpPr>
          <p:nvPr/>
        </p:nvSpPr>
        <p:spPr>
          <a:xfrm>
            <a:off x="4365844"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w2</a:t>
            </a:r>
          </a:p>
        </p:txBody>
      </p:sp>
      <p:cxnSp>
        <p:nvCxnSpPr>
          <p:cNvPr id="21" name="Straight Arrow Connector 20">
            <a:extLst>
              <a:ext uri="{FF2B5EF4-FFF2-40B4-BE49-F238E27FC236}">
                <a16:creationId xmlns:a16="http://schemas.microsoft.com/office/drawing/2014/main" id="{F7E709FA-A5E8-6B99-258F-7D1EB405746C}"/>
              </a:ext>
            </a:extLst>
          </p:cNvPr>
          <p:cNvCxnSpPr>
            <a:stCxn id="7" idx="6"/>
            <a:endCxn id="19" idx="2"/>
          </p:cNvCxnSpPr>
          <p:nvPr/>
        </p:nvCxnSpPr>
        <p:spPr>
          <a:xfrm>
            <a:off x="2719820"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57633D03-39D2-FDE5-786F-B78BEB782E5D}"/>
              </a:ext>
            </a:extLst>
          </p:cNvPr>
          <p:cNvCxnSpPr>
            <a:cxnSpLocks/>
            <a:stCxn id="7" idx="6"/>
            <a:endCxn id="20" idx="2"/>
          </p:cNvCxnSpPr>
          <p:nvPr/>
        </p:nvCxnSpPr>
        <p:spPr>
          <a:xfrm>
            <a:off x="2719819" y="1589737"/>
            <a:ext cx="1646025"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3" name="Straight Arrow Connector 22">
            <a:extLst>
              <a:ext uri="{FF2B5EF4-FFF2-40B4-BE49-F238E27FC236}">
                <a16:creationId xmlns:a16="http://schemas.microsoft.com/office/drawing/2014/main" id="{9C1052A5-0F8A-54F6-2299-8384E2CDF729}"/>
              </a:ext>
            </a:extLst>
          </p:cNvPr>
          <p:cNvCxnSpPr>
            <a:cxnSpLocks/>
            <a:stCxn id="8" idx="6"/>
            <a:endCxn id="19" idx="2"/>
          </p:cNvCxnSpPr>
          <p:nvPr/>
        </p:nvCxnSpPr>
        <p:spPr>
          <a:xfrm>
            <a:off x="2719820" y="2187678"/>
            <a:ext cx="1641694"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4" name="Straight Arrow Connector 23">
            <a:extLst>
              <a:ext uri="{FF2B5EF4-FFF2-40B4-BE49-F238E27FC236}">
                <a16:creationId xmlns:a16="http://schemas.microsoft.com/office/drawing/2014/main" id="{24A86CD0-02EE-F995-DFA8-92293C3EEAE2}"/>
              </a:ext>
            </a:extLst>
          </p:cNvPr>
          <p:cNvCxnSpPr>
            <a:cxnSpLocks/>
            <a:stCxn id="8" idx="6"/>
            <a:endCxn id="20" idx="2"/>
          </p:cNvCxnSpPr>
          <p:nvPr/>
        </p:nvCxnSpPr>
        <p:spPr>
          <a:xfrm>
            <a:off x="2719819" y="2187678"/>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5" name="Straight Arrow Connector 24">
            <a:extLst>
              <a:ext uri="{FF2B5EF4-FFF2-40B4-BE49-F238E27FC236}">
                <a16:creationId xmlns:a16="http://schemas.microsoft.com/office/drawing/2014/main" id="{B598DDF3-97AC-3FCC-4118-F06B965C50CA}"/>
              </a:ext>
            </a:extLst>
          </p:cNvPr>
          <p:cNvCxnSpPr>
            <a:cxnSpLocks/>
            <a:stCxn id="9" idx="6"/>
            <a:endCxn id="20" idx="2"/>
          </p:cNvCxnSpPr>
          <p:nvPr/>
        </p:nvCxnSpPr>
        <p:spPr>
          <a:xfrm>
            <a:off x="2711156" y="2785618"/>
            <a:ext cx="1654688"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Straight Arrow Connector 25">
            <a:extLst>
              <a:ext uri="{FF2B5EF4-FFF2-40B4-BE49-F238E27FC236}">
                <a16:creationId xmlns:a16="http://schemas.microsoft.com/office/drawing/2014/main" id="{A6205C1E-B8ED-0D7D-1B28-A44FB5048531}"/>
              </a:ext>
            </a:extLst>
          </p:cNvPr>
          <p:cNvCxnSpPr>
            <a:cxnSpLocks/>
            <a:stCxn id="9" idx="6"/>
            <a:endCxn id="19" idx="2"/>
          </p:cNvCxnSpPr>
          <p:nvPr/>
        </p:nvCxnSpPr>
        <p:spPr>
          <a:xfrm>
            <a:off x="2711158" y="278561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7" name="Straight Arrow Connector 26">
            <a:extLst>
              <a:ext uri="{FF2B5EF4-FFF2-40B4-BE49-F238E27FC236}">
                <a16:creationId xmlns:a16="http://schemas.microsoft.com/office/drawing/2014/main" id="{4553C614-C1BF-163B-C913-2F409E3DE667}"/>
              </a:ext>
            </a:extLst>
          </p:cNvPr>
          <p:cNvCxnSpPr>
            <a:cxnSpLocks/>
            <a:stCxn id="10" idx="6"/>
            <a:endCxn id="19" idx="2"/>
          </p:cNvCxnSpPr>
          <p:nvPr/>
        </p:nvCxnSpPr>
        <p:spPr>
          <a:xfrm flipV="1">
            <a:off x="2715488" y="2785618"/>
            <a:ext cx="1646025"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E105D5F2-2924-2801-F200-4A6E81486BAB}"/>
              </a:ext>
            </a:extLst>
          </p:cNvPr>
          <p:cNvCxnSpPr>
            <a:cxnSpLocks/>
            <a:stCxn id="10" idx="6"/>
            <a:endCxn id="20" idx="2"/>
          </p:cNvCxnSpPr>
          <p:nvPr/>
        </p:nvCxnSpPr>
        <p:spPr>
          <a:xfrm>
            <a:off x="2715489" y="338355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9" name="Straight Arrow Connector 28">
            <a:extLst>
              <a:ext uri="{FF2B5EF4-FFF2-40B4-BE49-F238E27FC236}">
                <a16:creationId xmlns:a16="http://schemas.microsoft.com/office/drawing/2014/main" id="{67107830-0168-5F16-24F6-5F25320BF366}"/>
              </a:ext>
            </a:extLst>
          </p:cNvPr>
          <p:cNvCxnSpPr>
            <a:cxnSpLocks/>
            <a:stCxn id="11" idx="6"/>
            <a:endCxn id="19" idx="2"/>
          </p:cNvCxnSpPr>
          <p:nvPr/>
        </p:nvCxnSpPr>
        <p:spPr>
          <a:xfrm flipV="1">
            <a:off x="2715488" y="2785619"/>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id="{3EC0C14C-7ED0-7C4F-55E3-BC7138BA75D1}"/>
              </a:ext>
            </a:extLst>
          </p:cNvPr>
          <p:cNvCxnSpPr>
            <a:cxnSpLocks/>
            <a:stCxn id="11" idx="6"/>
            <a:endCxn id="20" idx="2"/>
          </p:cNvCxnSpPr>
          <p:nvPr/>
        </p:nvCxnSpPr>
        <p:spPr>
          <a:xfrm flipV="1">
            <a:off x="2715489" y="3383559"/>
            <a:ext cx="1650356"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1" name="Straight Arrow Connector 30">
            <a:extLst>
              <a:ext uri="{FF2B5EF4-FFF2-40B4-BE49-F238E27FC236}">
                <a16:creationId xmlns:a16="http://schemas.microsoft.com/office/drawing/2014/main" id="{BB213B2A-0FB7-1F3E-571B-027B4955FBE4}"/>
              </a:ext>
            </a:extLst>
          </p:cNvPr>
          <p:cNvCxnSpPr>
            <a:cxnSpLocks/>
            <a:stCxn id="12" idx="6"/>
            <a:endCxn id="19" idx="2"/>
          </p:cNvCxnSpPr>
          <p:nvPr/>
        </p:nvCxnSpPr>
        <p:spPr>
          <a:xfrm flipV="1">
            <a:off x="2711158" y="2785619"/>
            <a:ext cx="1650356"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id="{F96EA20A-0312-AEE5-8CFE-F2480BBC558D}"/>
              </a:ext>
            </a:extLst>
          </p:cNvPr>
          <p:cNvCxnSpPr>
            <a:cxnSpLocks/>
            <a:stCxn id="12" idx="6"/>
            <a:endCxn id="20" idx="2"/>
          </p:cNvCxnSpPr>
          <p:nvPr/>
        </p:nvCxnSpPr>
        <p:spPr>
          <a:xfrm flipV="1">
            <a:off x="2711156" y="3383559"/>
            <a:ext cx="1654688"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3" name="Straight Arrow Connector 32">
            <a:extLst>
              <a:ext uri="{FF2B5EF4-FFF2-40B4-BE49-F238E27FC236}">
                <a16:creationId xmlns:a16="http://schemas.microsoft.com/office/drawing/2014/main" id="{F35A69D3-50B4-6A39-A46C-8703182D4ED1}"/>
              </a:ext>
            </a:extLst>
          </p:cNvPr>
          <p:cNvCxnSpPr>
            <a:cxnSpLocks/>
            <a:stCxn id="19" idx="6"/>
            <a:endCxn id="13" idx="2"/>
          </p:cNvCxnSpPr>
          <p:nvPr/>
        </p:nvCxnSpPr>
        <p:spPr>
          <a:xfrm flipV="1">
            <a:off x="4782489"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4" name="Straight Arrow Connector 33">
            <a:extLst>
              <a:ext uri="{FF2B5EF4-FFF2-40B4-BE49-F238E27FC236}">
                <a16:creationId xmlns:a16="http://schemas.microsoft.com/office/drawing/2014/main" id="{77F2B1B6-862C-7BB8-19A2-9D0FF9C0EE72}"/>
              </a:ext>
            </a:extLst>
          </p:cNvPr>
          <p:cNvCxnSpPr>
            <a:cxnSpLocks/>
            <a:stCxn id="19" idx="6"/>
          </p:cNvCxnSpPr>
          <p:nvPr/>
        </p:nvCxnSpPr>
        <p:spPr>
          <a:xfrm flipV="1">
            <a:off x="4782489" y="2187678"/>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5" name="Straight Arrow Connector 34">
            <a:extLst>
              <a:ext uri="{FF2B5EF4-FFF2-40B4-BE49-F238E27FC236}">
                <a16:creationId xmlns:a16="http://schemas.microsoft.com/office/drawing/2014/main" id="{2B73FC49-A05D-B18E-779D-D9F0FB76E6FF}"/>
              </a:ext>
            </a:extLst>
          </p:cNvPr>
          <p:cNvCxnSpPr>
            <a:cxnSpLocks/>
            <a:stCxn id="19" idx="6"/>
            <a:endCxn id="15" idx="2"/>
          </p:cNvCxnSpPr>
          <p:nvPr/>
        </p:nvCxnSpPr>
        <p:spPr>
          <a:xfrm>
            <a:off x="4782489" y="278561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6" name="Straight Arrow Connector 35">
            <a:extLst>
              <a:ext uri="{FF2B5EF4-FFF2-40B4-BE49-F238E27FC236}">
                <a16:creationId xmlns:a16="http://schemas.microsoft.com/office/drawing/2014/main" id="{A7079A24-1289-B2DF-1AB9-57ED574BD643}"/>
              </a:ext>
            </a:extLst>
          </p:cNvPr>
          <p:cNvCxnSpPr>
            <a:cxnSpLocks/>
            <a:stCxn id="19" idx="6"/>
            <a:endCxn id="16" idx="2"/>
          </p:cNvCxnSpPr>
          <p:nvPr/>
        </p:nvCxnSpPr>
        <p:spPr>
          <a:xfrm>
            <a:off x="4782487" y="2785618"/>
            <a:ext cx="1637363"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7" name="Straight Arrow Connector 36">
            <a:extLst>
              <a:ext uri="{FF2B5EF4-FFF2-40B4-BE49-F238E27FC236}">
                <a16:creationId xmlns:a16="http://schemas.microsoft.com/office/drawing/2014/main" id="{A7C9313B-0AE9-583C-64C4-D0F0FBBB6751}"/>
              </a:ext>
            </a:extLst>
          </p:cNvPr>
          <p:cNvCxnSpPr>
            <a:cxnSpLocks/>
            <a:stCxn id="19" idx="6"/>
            <a:endCxn id="17" idx="2"/>
          </p:cNvCxnSpPr>
          <p:nvPr/>
        </p:nvCxnSpPr>
        <p:spPr>
          <a:xfrm>
            <a:off x="4782487" y="2785619"/>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8" name="Straight Arrow Connector 37">
            <a:extLst>
              <a:ext uri="{FF2B5EF4-FFF2-40B4-BE49-F238E27FC236}">
                <a16:creationId xmlns:a16="http://schemas.microsoft.com/office/drawing/2014/main" id="{2D7185CE-DAE2-B2DC-67CF-2BD0FFB25568}"/>
              </a:ext>
            </a:extLst>
          </p:cNvPr>
          <p:cNvCxnSpPr>
            <a:cxnSpLocks/>
            <a:stCxn id="19" idx="6"/>
            <a:endCxn id="18" idx="2"/>
          </p:cNvCxnSpPr>
          <p:nvPr/>
        </p:nvCxnSpPr>
        <p:spPr>
          <a:xfrm>
            <a:off x="4782489" y="2785619"/>
            <a:ext cx="1633031"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9" name="Straight Arrow Connector 38">
            <a:extLst>
              <a:ext uri="{FF2B5EF4-FFF2-40B4-BE49-F238E27FC236}">
                <a16:creationId xmlns:a16="http://schemas.microsoft.com/office/drawing/2014/main" id="{2228C040-C4B8-2F47-406A-09174D8E9453}"/>
              </a:ext>
            </a:extLst>
          </p:cNvPr>
          <p:cNvCxnSpPr>
            <a:cxnSpLocks/>
            <a:stCxn id="20" idx="6"/>
            <a:endCxn id="13" idx="2"/>
          </p:cNvCxnSpPr>
          <p:nvPr/>
        </p:nvCxnSpPr>
        <p:spPr>
          <a:xfrm flipV="1">
            <a:off x="4786819" y="1589737"/>
            <a:ext cx="1637363"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0" name="Straight Arrow Connector 39">
            <a:extLst>
              <a:ext uri="{FF2B5EF4-FFF2-40B4-BE49-F238E27FC236}">
                <a16:creationId xmlns:a16="http://schemas.microsoft.com/office/drawing/2014/main" id="{68A1CC91-3FD3-A2E4-8636-66E086D48B10}"/>
              </a:ext>
            </a:extLst>
          </p:cNvPr>
          <p:cNvCxnSpPr>
            <a:cxnSpLocks/>
            <a:stCxn id="20" idx="6"/>
            <a:endCxn id="14" idx="2"/>
          </p:cNvCxnSpPr>
          <p:nvPr/>
        </p:nvCxnSpPr>
        <p:spPr>
          <a:xfrm flipV="1">
            <a:off x="4786819" y="2187678"/>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1" name="Straight Arrow Connector 40">
            <a:extLst>
              <a:ext uri="{FF2B5EF4-FFF2-40B4-BE49-F238E27FC236}">
                <a16:creationId xmlns:a16="http://schemas.microsoft.com/office/drawing/2014/main" id="{135917AA-AAB7-C3A8-8A4B-C40EED68B9D5}"/>
              </a:ext>
            </a:extLst>
          </p:cNvPr>
          <p:cNvCxnSpPr>
            <a:cxnSpLocks/>
            <a:stCxn id="20" idx="6"/>
            <a:endCxn id="15" idx="2"/>
          </p:cNvCxnSpPr>
          <p:nvPr/>
        </p:nvCxnSpPr>
        <p:spPr>
          <a:xfrm flipV="1">
            <a:off x="4786819" y="2785618"/>
            <a:ext cx="1628700"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Straight Arrow Connector 41">
            <a:extLst>
              <a:ext uri="{FF2B5EF4-FFF2-40B4-BE49-F238E27FC236}">
                <a16:creationId xmlns:a16="http://schemas.microsoft.com/office/drawing/2014/main" id="{80AA819D-3B2E-0238-9AC0-1B308D364A1F}"/>
              </a:ext>
            </a:extLst>
          </p:cNvPr>
          <p:cNvCxnSpPr>
            <a:cxnSpLocks/>
            <a:stCxn id="20" idx="6"/>
            <a:endCxn id="16" idx="2"/>
          </p:cNvCxnSpPr>
          <p:nvPr/>
        </p:nvCxnSpPr>
        <p:spPr>
          <a:xfrm>
            <a:off x="4786820" y="338355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3" name="Straight Arrow Connector 42">
            <a:extLst>
              <a:ext uri="{FF2B5EF4-FFF2-40B4-BE49-F238E27FC236}">
                <a16:creationId xmlns:a16="http://schemas.microsoft.com/office/drawing/2014/main" id="{AA26A7F6-576F-F5A3-7080-0DE5B0217373}"/>
              </a:ext>
            </a:extLst>
          </p:cNvPr>
          <p:cNvCxnSpPr>
            <a:cxnSpLocks/>
            <a:stCxn id="20" idx="6"/>
            <a:endCxn id="17" idx="2"/>
          </p:cNvCxnSpPr>
          <p:nvPr/>
        </p:nvCxnSpPr>
        <p:spPr>
          <a:xfrm>
            <a:off x="4786820" y="3383559"/>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Straight Arrow Connector 43">
            <a:extLst>
              <a:ext uri="{FF2B5EF4-FFF2-40B4-BE49-F238E27FC236}">
                <a16:creationId xmlns:a16="http://schemas.microsoft.com/office/drawing/2014/main" id="{4403B163-3533-2A4D-6B2B-6AB77EE2B4E1}"/>
              </a:ext>
            </a:extLst>
          </p:cNvPr>
          <p:cNvCxnSpPr>
            <a:cxnSpLocks/>
            <a:stCxn id="20" idx="6"/>
            <a:endCxn id="18" idx="2"/>
          </p:cNvCxnSpPr>
          <p:nvPr/>
        </p:nvCxnSpPr>
        <p:spPr>
          <a:xfrm>
            <a:off x="4786819" y="3383559"/>
            <a:ext cx="1628700"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TextBox 44">
            <a:extLst>
              <a:ext uri="{FF2B5EF4-FFF2-40B4-BE49-F238E27FC236}">
                <a16:creationId xmlns:a16="http://schemas.microsoft.com/office/drawing/2014/main" id="{6AAC6C1A-1EBB-C09D-3DEA-18AB17C2FD9C}"/>
              </a:ext>
            </a:extLst>
          </p:cNvPr>
          <p:cNvSpPr txBox="1"/>
          <p:nvPr/>
        </p:nvSpPr>
        <p:spPr>
          <a:xfrm>
            <a:off x="4057580" y="929918"/>
            <a:ext cx="1391728" cy="369332"/>
          </a:xfrm>
          <a:prstGeom prst="rect">
            <a:avLst/>
          </a:prstGeom>
          <a:noFill/>
        </p:spPr>
        <p:txBody>
          <a:bodyPr wrap="none" rtlCol="0">
            <a:spAutoFit/>
          </a:bodyPr>
          <a:lstStyle/>
          <a:p>
            <a:r>
              <a:rPr lang="en-US" dirty="0">
                <a:latin typeface="Corbel" panose="020B0503020204020204" pitchFamily="34" charset="0"/>
              </a:rPr>
              <a:t>Hidden layer</a:t>
            </a:r>
          </a:p>
        </p:txBody>
      </p:sp>
      <p:sp>
        <p:nvSpPr>
          <p:cNvPr id="46" name="TextBox 45">
            <a:extLst>
              <a:ext uri="{FF2B5EF4-FFF2-40B4-BE49-F238E27FC236}">
                <a16:creationId xmlns:a16="http://schemas.microsoft.com/office/drawing/2014/main" id="{9D8E6C05-7523-9F46-7263-B4313E5C2DC8}"/>
              </a:ext>
            </a:extLst>
          </p:cNvPr>
          <p:cNvSpPr txBox="1"/>
          <p:nvPr/>
        </p:nvSpPr>
        <p:spPr>
          <a:xfrm>
            <a:off x="2058967" y="929918"/>
            <a:ext cx="1200970" cy="369332"/>
          </a:xfrm>
          <a:prstGeom prst="rect">
            <a:avLst/>
          </a:prstGeom>
          <a:noFill/>
        </p:spPr>
        <p:txBody>
          <a:bodyPr wrap="none" rtlCol="0">
            <a:spAutoFit/>
          </a:bodyPr>
          <a:lstStyle/>
          <a:p>
            <a:r>
              <a:rPr lang="en-US" dirty="0">
                <a:latin typeface="Corbel" panose="020B0503020204020204" pitchFamily="34" charset="0"/>
              </a:rPr>
              <a:t>Input layer</a:t>
            </a:r>
          </a:p>
        </p:txBody>
      </p:sp>
      <p:sp>
        <p:nvSpPr>
          <p:cNvPr id="47" name="TextBox 46">
            <a:extLst>
              <a:ext uri="{FF2B5EF4-FFF2-40B4-BE49-F238E27FC236}">
                <a16:creationId xmlns:a16="http://schemas.microsoft.com/office/drawing/2014/main" id="{67A1C388-08FA-992C-A759-6A298CFC0AD6}"/>
              </a:ext>
            </a:extLst>
          </p:cNvPr>
          <p:cNvSpPr txBox="1"/>
          <p:nvPr/>
        </p:nvSpPr>
        <p:spPr>
          <a:xfrm>
            <a:off x="1537892" y="1451238"/>
            <a:ext cx="593432" cy="369332"/>
          </a:xfrm>
          <a:prstGeom prst="rect">
            <a:avLst/>
          </a:prstGeom>
          <a:noFill/>
        </p:spPr>
        <p:txBody>
          <a:bodyPr wrap="none" rtlCol="0">
            <a:spAutoFit/>
          </a:bodyPr>
          <a:lstStyle/>
          <a:p>
            <a:r>
              <a:rPr lang="en-US" dirty="0">
                <a:latin typeface="Corbel" panose="020B0503020204020204" pitchFamily="34" charset="0"/>
              </a:rPr>
              <a:t>king</a:t>
            </a:r>
          </a:p>
        </p:txBody>
      </p:sp>
      <p:sp>
        <p:nvSpPr>
          <p:cNvPr id="48" name="TextBox 47">
            <a:extLst>
              <a:ext uri="{FF2B5EF4-FFF2-40B4-BE49-F238E27FC236}">
                <a16:creationId xmlns:a16="http://schemas.microsoft.com/office/drawing/2014/main" id="{89B1C777-61EE-38A6-861C-CB359E88D8C5}"/>
              </a:ext>
            </a:extLst>
          </p:cNvPr>
          <p:cNvSpPr txBox="1"/>
          <p:nvPr/>
        </p:nvSpPr>
        <p:spPr>
          <a:xfrm>
            <a:off x="7106426" y="2022190"/>
            <a:ext cx="721672" cy="369332"/>
          </a:xfrm>
          <a:prstGeom prst="rect">
            <a:avLst/>
          </a:prstGeom>
          <a:noFill/>
        </p:spPr>
        <p:txBody>
          <a:bodyPr wrap="none" rtlCol="0">
            <a:spAutoFit/>
          </a:bodyPr>
          <a:lstStyle/>
          <a:p>
            <a:r>
              <a:rPr lang="en-US" dirty="0">
                <a:latin typeface="Corbel" panose="020B0503020204020204" pitchFamily="34" charset="0"/>
              </a:rPr>
              <a:t>brave</a:t>
            </a:r>
          </a:p>
        </p:txBody>
      </p:sp>
      <p:sp>
        <p:nvSpPr>
          <p:cNvPr id="49" name="TextBox 48">
            <a:extLst>
              <a:ext uri="{FF2B5EF4-FFF2-40B4-BE49-F238E27FC236}">
                <a16:creationId xmlns:a16="http://schemas.microsoft.com/office/drawing/2014/main" id="{3001E29B-CCE3-D85A-815A-A4ADC2AC0B6F}"/>
              </a:ext>
            </a:extLst>
          </p:cNvPr>
          <p:cNvSpPr txBox="1"/>
          <p:nvPr/>
        </p:nvSpPr>
        <p:spPr>
          <a:xfrm>
            <a:off x="7147905" y="2647119"/>
            <a:ext cx="611065" cy="369332"/>
          </a:xfrm>
          <a:prstGeom prst="rect">
            <a:avLst/>
          </a:prstGeom>
          <a:noFill/>
        </p:spPr>
        <p:txBody>
          <a:bodyPr wrap="none" rtlCol="0">
            <a:spAutoFit/>
          </a:bodyPr>
          <a:lstStyle/>
          <a:p>
            <a:r>
              <a:rPr lang="en-US" dirty="0">
                <a:latin typeface="Corbel" panose="020B0503020204020204" pitchFamily="34" charset="0"/>
              </a:rPr>
              <a:t>man</a:t>
            </a:r>
          </a:p>
        </p:txBody>
      </p:sp>
      <p:sp>
        <p:nvSpPr>
          <p:cNvPr id="50" name="TextBox 49">
            <a:extLst>
              <a:ext uri="{FF2B5EF4-FFF2-40B4-BE49-F238E27FC236}">
                <a16:creationId xmlns:a16="http://schemas.microsoft.com/office/drawing/2014/main" id="{D4B4DA0C-0CBC-EB28-427F-8C4FE69CBCE4}"/>
              </a:ext>
            </a:extLst>
          </p:cNvPr>
          <p:cNvSpPr txBox="1"/>
          <p:nvPr/>
        </p:nvSpPr>
        <p:spPr>
          <a:xfrm>
            <a:off x="3323645" y="1708780"/>
            <a:ext cx="659155"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w</a:t>
            </a:r>
            <a:r>
              <a:rPr lang="en-US" sz="2400" dirty="0">
                <a:latin typeface="Corbel" panose="020B0503020204020204" pitchFamily="34" charset="0"/>
              </a:rPr>
              <a:t>|</a:t>
            </a:r>
          </a:p>
        </p:txBody>
      </p:sp>
      <p:sp>
        <p:nvSpPr>
          <p:cNvPr id="51" name="TextBox 50">
            <a:extLst>
              <a:ext uri="{FF2B5EF4-FFF2-40B4-BE49-F238E27FC236}">
                <a16:creationId xmlns:a16="http://schemas.microsoft.com/office/drawing/2014/main" id="{D2107042-C0F8-6181-F818-9FB093632C55}"/>
              </a:ext>
            </a:extLst>
          </p:cNvPr>
          <p:cNvSpPr txBox="1"/>
          <p:nvPr/>
        </p:nvSpPr>
        <p:spPr>
          <a:xfrm>
            <a:off x="5300008" y="1722109"/>
            <a:ext cx="590996"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c</a:t>
            </a:r>
            <a:r>
              <a:rPr lang="en-US" sz="2400" dirty="0">
                <a:latin typeface="Corbel" panose="020B0503020204020204" pitchFamily="34" charset="0"/>
              </a:rPr>
              <a:t>|</a:t>
            </a:r>
          </a:p>
        </p:txBody>
      </p:sp>
      <p:sp>
        <p:nvSpPr>
          <p:cNvPr id="52" name="TextBox 51">
            <a:extLst>
              <a:ext uri="{FF2B5EF4-FFF2-40B4-BE49-F238E27FC236}">
                <a16:creationId xmlns:a16="http://schemas.microsoft.com/office/drawing/2014/main" id="{92029F64-4F68-B2C4-C3B4-E59E7BF662E7}"/>
              </a:ext>
            </a:extLst>
          </p:cNvPr>
          <p:cNvSpPr txBox="1"/>
          <p:nvPr/>
        </p:nvSpPr>
        <p:spPr>
          <a:xfrm>
            <a:off x="5952871" y="929918"/>
            <a:ext cx="1818126" cy="369332"/>
          </a:xfrm>
          <a:prstGeom prst="rect">
            <a:avLst/>
          </a:prstGeom>
          <a:noFill/>
        </p:spPr>
        <p:txBody>
          <a:bodyPr wrap="none" rtlCol="0">
            <a:spAutoFit/>
          </a:bodyPr>
          <a:lstStyle/>
          <a:p>
            <a:r>
              <a:rPr lang="en-US" dirty="0">
                <a:latin typeface="Corbel" panose="020B0503020204020204" pitchFamily="34" charset="0"/>
              </a:rPr>
              <a:t>Output (sigmoid)</a:t>
            </a:r>
          </a:p>
        </p:txBody>
      </p:sp>
    </p:spTree>
    <p:extLst>
      <p:ext uri="{BB962C8B-B14F-4D97-AF65-F5344CB8AC3E}">
        <p14:creationId xmlns:p14="http://schemas.microsoft.com/office/powerpoint/2010/main" val="533682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9B5A81-73A1-E173-9AB7-1B7699343B22}"/>
              </a:ext>
            </a:extLst>
          </p:cNvPr>
          <p:cNvSpPr>
            <a:spLocks noGrp="1"/>
          </p:cNvSpPr>
          <p:nvPr>
            <p:ph type="body" sz="quarter" idx="20"/>
          </p:nvPr>
        </p:nvSpPr>
        <p:spPr/>
        <p:txBody>
          <a:bodyPr/>
          <a:lstStyle/>
          <a:p>
            <a:r>
              <a:rPr lang="en-US" dirty="0"/>
              <a:t>Word2Vec : Neural Network representation</a:t>
            </a:r>
          </a:p>
        </p:txBody>
      </p:sp>
      <p:sp>
        <p:nvSpPr>
          <p:cNvPr id="3" name="Text Placeholder 2">
            <a:extLst>
              <a:ext uri="{FF2B5EF4-FFF2-40B4-BE49-F238E27FC236}">
                <a16:creationId xmlns:a16="http://schemas.microsoft.com/office/drawing/2014/main" id="{78676E64-2C9B-AB57-3AC1-295056E774E4}"/>
              </a:ext>
            </a:extLst>
          </p:cNvPr>
          <p:cNvSpPr>
            <a:spLocks noGrp="1"/>
          </p:cNvSpPr>
          <p:nvPr>
            <p:ph type="body" sz="quarter" idx="14"/>
          </p:nvPr>
        </p:nvSpPr>
        <p:spPr/>
        <p:txBody>
          <a:bodyPr/>
          <a:lstStyle/>
          <a:p>
            <a:endParaRPr lang="en-US"/>
          </a:p>
        </p:txBody>
      </p:sp>
      <p:sp>
        <p:nvSpPr>
          <p:cNvPr id="4" name="Rounded Rectangle 4">
            <a:extLst>
              <a:ext uri="{FF2B5EF4-FFF2-40B4-BE49-F238E27FC236}">
                <a16:creationId xmlns:a16="http://schemas.microsoft.com/office/drawing/2014/main" id="{F9236172-84DC-9CFF-6D2B-569CBF7044B5}"/>
              </a:ext>
            </a:extLst>
          </p:cNvPr>
          <p:cNvSpPr/>
          <p:nvPr/>
        </p:nvSpPr>
        <p:spPr>
          <a:xfrm>
            <a:off x="2111662"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ounded Rectangle 5">
            <a:extLst>
              <a:ext uri="{FF2B5EF4-FFF2-40B4-BE49-F238E27FC236}">
                <a16:creationId xmlns:a16="http://schemas.microsoft.com/office/drawing/2014/main" id="{F0D2585B-3735-7CC8-6583-FE62987A755B}"/>
              </a:ext>
            </a:extLst>
          </p:cNvPr>
          <p:cNvSpPr/>
          <p:nvPr/>
        </p:nvSpPr>
        <p:spPr>
          <a:xfrm>
            <a:off x="4174331"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6">
            <a:extLst>
              <a:ext uri="{FF2B5EF4-FFF2-40B4-BE49-F238E27FC236}">
                <a16:creationId xmlns:a16="http://schemas.microsoft.com/office/drawing/2014/main" id="{6A81CC08-EB74-475A-7666-332E809023ED}"/>
              </a:ext>
            </a:extLst>
          </p:cNvPr>
          <p:cNvSpPr/>
          <p:nvPr/>
        </p:nvSpPr>
        <p:spPr>
          <a:xfrm>
            <a:off x="6237000"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9240B644-BA6F-2BDD-FD11-282ECD805371}"/>
              </a:ext>
            </a:extLst>
          </p:cNvPr>
          <p:cNvSpPr>
            <a:spLocks noChangeAspect="1"/>
          </p:cNvSpPr>
          <p:nvPr/>
        </p:nvSpPr>
        <p:spPr>
          <a:xfrm>
            <a:off x="2298844"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8" name="Oval 7">
            <a:extLst>
              <a:ext uri="{FF2B5EF4-FFF2-40B4-BE49-F238E27FC236}">
                <a16:creationId xmlns:a16="http://schemas.microsoft.com/office/drawing/2014/main" id="{C860F45A-D9E8-1050-4A9C-BC3A842C84A0}"/>
              </a:ext>
            </a:extLst>
          </p:cNvPr>
          <p:cNvSpPr>
            <a:spLocks noChangeAspect="1"/>
          </p:cNvSpPr>
          <p:nvPr/>
        </p:nvSpPr>
        <p:spPr>
          <a:xfrm>
            <a:off x="2298844"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9" name="Oval 8">
            <a:extLst>
              <a:ext uri="{FF2B5EF4-FFF2-40B4-BE49-F238E27FC236}">
                <a16:creationId xmlns:a16="http://schemas.microsoft.com/office/drawing/2014/main" id="{05462BDC-EFC4-F8D1-CC87-0B362F12AE5C}"/>
              </a:ext>
            </a:extLst>
          </p:cNvPr>
          <p:cNvSpPr>
            <a:spLocks noChangeAspect="1"/>
          </p:cNvSpPr>
          <p:nvPr/>
        </p:nvSpPr>
        <p:spPr>
          <a:xfrm>
            <a:off x="2290181"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0" name="Oval 9">
            <a:extLst>
              <a:ext uri="{FF2B5EF4-FFF2-40B4-BE49-F238E27FC236}">
                <a16:creationId xmlns:a16="http://schemas.microsoft.com/office/drawing/2014/main" id="{5DA44FD1-2B38-998A-EC52-6ECC34DD9DFD}"/>
              </a:ext>
            </a:extLst>
          </p:cNvPr>
          <p:cNvSpPr>
            <a:spLocks noChangeAspect="1"/>
          </p:cNvSpPr>
          <p:nvPr/>
        </p:nvSpPr>
        <p:spPr>
          <a:xfrm>
            <a:off x="2294513"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1" name="Oval 10">
            <a:extLst>
              <a:ext uri="{FF2B5EF4-FFF2-40B4-BE49-F238E27FC236}">
                <a16:creationId xmlns:a16="http://schemas.microsoft.com/office/drawing/2014/main" id="{C44AEDC7-1B7B-C04B-6C10-1013FE76EAB0}"/>
              </a:ext>
            </a:extLst>
          </p:cNvPr>
          <p:cNvSpPr>
            <a:spLocks noChangeAspect="1"/>
          </p:cNvSpPr>
          <p:nvPr/>
        </p:nvSpPr>
        <p:spPr>
          <a:xfrm>
            <a:off x="2294513"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2" name="Oval 11">
            <a:extLst>
              <a:ext uri="{FF2B5EF4-FFF2-40B4-BE49-F238E27FC236}">
                <a16:creationId xmlns:a16="http://schemas.microsoft.com/office/drawing/2014/main" id="{905EC9BC-E528-A66D-8B09-4826D3898639}"/>
              </a:ext>
            </a:extLst>
          </p:cNvPr>
          <p:cNvSpPr>
            <a:spLocks noChangeAspect="1"/>
          </p:cNvSpPr>
          <p:nvPr/>
        </p:nvSpPr>
        <p:spPr>
          <a:xfrm>
            <a:off x="2290181"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04378D6B-BC20-600D-E589-9F43F89C1370}"/>
              </a:ext>
            </a:extLst>
          </p:cNvPr>
          <p:cNvSpPr>
            <a:spLocks noChangeAspect="1"/>
          </p:cNvSpPr>
          <p:nvPr/>
        </p:nvSpPr>
        <p:spPr>
          <a:xfrm>
            <a:off x="6424181"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274B19F8-0E98-06D4-A20C-3BCAB604951B}"/>
              </a:ext>
            </a:extLst>
          </p:cNvPr>
          <p:cNvSpPr>
            <a:spLocks noChangeAspect="1"/>
          </p:cNvSpPr>
          <p:nvPr/>
        </p:nvSpPr>
        <p:spPr>
          <a:xfrm>
            <a:off x="6424181"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5" name="Oval 14">
            <a:extLst>
              <a:ext uri="{FF2B5EF4-FFF2-40B4-BE49-F238E27FC236}">
                <a16:creationId xmlns:a16="http://schemas.microsoft.com/office/drawing/2014/main" id="{B291C31D-139A-984F-26D7-4F008429B901}"/>
              </a:ext>
            </a:extLst>
          </p:cNvPr>
          <p:cNvSpPr>
            <a:spLocks noChangeAspect="1"/>
          </p:cNvSpPr>
          <p:nvPr/>
        </p:nvSpPr>
        <p:spPr>
          <a:xfrm>
            <a:off x="6415519"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6" name="Oval 15">
            <a:extLst>
              <a:ext uri="{FF2B5EF4-FFF2-40B4-BE49-F238E27FC236}">
                <a16:creationId xmlns:a16="http://schemas.microsoft.com/office/drawing/2014/main" id="{BDC356C6-624A-9FE1-83C7-9B89F0D85933}"/>
              </a:ext>
            </a:extLst>
          </p:cNvPr>
          <p:cNvSpPr>
            <a:spLocks noChangeAspect="1"/>
          </p:cNvSpPr>
          <p:nvPr/>
        </p:nvSpPr>
        <p:spPr>
          <a:xfrm>
            <a:off x="6419850"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7" name="Oval 16">
            <a:extLst>
              <a:ext uri="{FF2B5EF4-FFF2-40B4-BE49-F238E27FC236}">
                <a16:creationId xmlns:a16="http://schemas.microsoft.com/office/drawing/2014/main" id="{4B52D69A-9548-5953-A25D-320EB05C08D5}"/>
              </a:ext>
            </a:extLst>
          </p:cNvPr>
          <p:cNvSpPr>
            <a:spLocks noChangeAspect="1"/>
          </p:cNvSpPr>
          <p:nvPr/>
        </p:nvSpPr>
        <p:spPr>
          <a:xfrm>
            <a:off x="6419850"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8" name="Oval 17">
            <a:extLst>
              <a:ext uri="{FF2B5EF4-FFF2-40B4-BE49-F238E27FC236}">
                <a16:creationId xmlns:a16="http://schemas.microsoft.com/office/drawing/2014/main" id="{B1043815-1E0D-8C8A-03C0-4EE15AA3555D}"/>
              </a:ext>
            </a:extLst>
          </p:cNvPr>
          <p:cNvSpPr>
            <a:spLocks noChangeAspect="1"/>
          </p:cNvSpPr>
          <p:nvPr/>
        </p:nvSpPr>
        <p:spPr>
          <a:xfrm>
            <a:off x="6415519"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9" name="Oval 18">
            <a:extLst>
              <a:ext uri="{FF2B5EF4-FFF2-40B4-BE49-F238E27FC236}">
                <a16:creationId xmlns:a16="http://schemas.microsoft.com/office/drawing/2014/main" id="{C4ADF079-E49C-E55E-A751-C1EAF6647DAC}"/>
              </a:ext>
            </a:extLst>
          </p:cNvPr>
          <p:cNvSpPr>
            <a:spLocks noChangeAspect="1"/>
          </p:cNvSpPr>
          <p:nvPr/>
        </p:nvSpPr>
        <p:spPr>
          <a:xfrm>
            <a:off x="4361513"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w1</a:t>
            </a:r>
          </a:p>
        </p:txBody>
      </p:sp>
      <p:sp>
        <p:nvSpPr>
          <p:cNvPr id="20" name="Oval 19">
            <a:extLst>
              <a:ext uri="{FF2B5EF4-FFF2-40B4-BE49-F238E27FC236}">
                <a16:creationId xmlns:a16="http://schemas.microsoft.com/office/drawing/2014/main" id="{09A9A89D-CF35-9BE4-4B4A-A77C27F25F0C}"/>
              </a:ext>
            </a:extLst>
          </p:cNvPr>
          <p:cNvSpPr>
            <a:spLocks noChangeAspect="1"/>
          </p:cNvSpPr>
          <p:nvPr/>
        </p:nvSpPr>
        <p:spPr>
          <a:xfrm>
            <a:off x="4365844"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w2</a:t>
            </a:r>
          </a:p>
        </p:txBody>
      </p:sp>
      <p:cxnSp>
        <p:nvCxnSpPr>
          <p:cNvPr id="21" name="Straight Arrow Connector 20">
            <a:extLst>
              <a:ext uri="{FF2B5EF4-FFF2-40B4-BE49-F238E27FC236}">
                <a16:creationId xmlns:a16="http://schemas.microsoft.com/office/drawing/2014/main" id="{7021975B-9648-CB58-49D6-2D7BF66B59A9}"/>
              </a:ext>
            </a:extLst>
          </p:cNvPr>
          <p:cNvCxnSpPr>
            <a:stCxn id="7" idx="6"/>
            <a:endCxn id="19" idx="2"/>
          </p:cNvCxnSpPr>
          <p:nvPr/>
        </p:nvCxnSpPr>
        <p:spPr>
          <a:xfrm>
            <a:off x="2719820"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A9DC80F5-4499-7830-EF7D-026398618BB0}"/>
              </a:ext>
            </a:extLst>
          </p:cNvPr>
          <p:cNvCxnSpPr>
            <a:cxnSpLocks/>
            <a:stCxn id="7" idx="6"/>
            <a:endCxn id="20" idx="2"/>
          </p:cNvCxnSpPr>
          <p:nvPr/>
        </p:nvCxnSpPr>
        <p:spPr>
          <a:xfrm>
            <a:off x="2719819" y="1589737"/>
            <a:ext cx="1646025"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3" name="Straight Arrow Connector 22">
            <a:extLst>
              <a:ext uri="{FF2B5EF4-FFF2-40B4-BE49-F238E27FC236}">
                <a16:creationId xmlns:a16="http://schemas.microsoft.com/office/drawing/2014/main" id="{CE5397BF-7D63-F362-60A5-9DF3234E5E41}"/>
              </a:ext>
            </a:extLst>
          </p:cNvPr>
          <p:cNvCxnSpPr>
            <a:cxnSpLocks/>
            <a:stCxn id="8" idx="6"/>
            <a:endCxn id="19" idx="2"/>
          </p:cNvCxnSpPr>
          <p:nvPr/>
        </p:nvCxnSpPr>
        <p:spPr>
          <a:xfrm>
            <a:off x="2719820" y="2187678"/>
            <a:ext cx="1641694"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4" name="Straight Arrow Connector 23">
            <a:extLst>
              <a:ext uri="{FF2B5EF4-FFF2-40B4-BE49-F238E27FC236}">
                <a16:creationId xmlns:a16="http://schemas.microsoft.com/office/drawing/2014/main" id="{17686494-5AE3-36F5-7FD8-4797E52389E1}"/>
              </a:ext>
            </a:extLst>
          </p:cNvPr>
          <p:cNvCxnSpPr>
            <a:cxnSpLocks/>
            <a:stCxn id="8" idx="6"/>
            <a:endCxn id="20" idx="2"/>
          </p:cNvCxnSpPr>
          <p:nvPr/>
        </p:nvCxnSpPr>
        <p:spPr>
          <a:xfrm>
            <a:off x="2719819" y="2187678"/>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5" name="Straight Arrow Connector 24">
            <a:extLst>
              <a:ext uri="{FF2B5EF4-FFF2-40B4-BE49-F238E27FC236}">
                <a16:creationId xmlns:a16="http://schemas.microsoft.com/office/drawing/2014/main" id="{352CB3E0-4287-2FF8-E01C-226705880B40}"/>
              </a:ext>
            </a:extLst>
          </p:cNvPr>
          <p:cNvCxnSpPr>
            <a:cxnSpLocks/>
            <a:stCxn id="9" idx="6"/>
            <a:endCxn id="20" idx="2"/>
          </p:cNvCxnSpPr>
          <p:nvPr/>
        </p:nvCxnSpPr>
        <p:spPr>
          <a:xfrm>
            <a:off x="2711156" y="2785618"/>
            <a:ext cx="1654688"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Straight Arrow Connector 25">
            <a:extLst>
              <a:ext uri="{FF2B5EF4-FFF2-40B4-BE49-F238E27FC236}">
                <a16:creationId xmlns:a16="http://schemas.microsoft.com/office/drawing/2014/main" id="{0FB240BF-12CF-0057-4D82-F56DE412808C}"/>
              </a:ext>
            </a:extLst>
          </p:cNvPr>
          <p:cNvCxnSpPr>
            <a:cxnSpLocks/>
            <a:stCxn id="9" idx="6"/>
            <a:endCxn id="19" idx="2"/>
          </p:cNvCxnSpPr>
          <p:nvPr/>
        </p:nvCxnSpPr>
        <p:spPr>
          <a:xfrm>
            <a:off x="2711158" y="278561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7" name="Straight Arrow Connector 26">
            <a:extLst>
              <a:ext uri="{FF2B5EF4-FFF2-40B4-BE49-F238E27FC236}">
                <a16:creationId xmlns:a16="http://schemas.microsoft.com/office/drawing/2014/main" id="{3E2EFD21-2145-C77F-7768-A28095D0D609}"/>
              </a:ext>
            </a:extLst>
          </p:cNvPr>
          <p:cNvCxnSpPr>
            <a:cxnSpLocks/>
            <a:stCxn id="10" idx="6"/>
            <a:endCxn id="19" idx="2"/>
          </p:cNvCxnSpPr>
          <p:nvPr/>
        </p:nvCxnSpPr>
        <p:spPr>
          <a:xfrm flipV="1">
            <a:off x="2715488" y="2785618"/>
            <a:ext cx="1646025"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BD7B8E9A-DA1C-1A69-C107-9A345ABE1014}"/>
              </a:ext>
            </a:extLst>
          </p:cNvPr>
          <p:cNvCxnSpPr>
            <a:cxnSpLocks/>
            <a:stCxn id="10" idx="6"/>
            <a:endCxn id="20" idx="2"/>
          </p:cNvCxnSpPr>
          <p:nvPr/>
        </p:nvCxnSpPr>
        <p:spPr>
          <a:xfrm>
            <a:off x="2715489" y="338355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9" name="Straight Arrow Connector 28">
            <a:extLst>
              <a:ext uri="{FF2B5EF4-FFF2-40B4-BE49-F238E27FC236}">
                <a16:creationId xmlns:a16="http://schemas.microsoft.com/office/drawing/2014/main" id="{CE412FDD-46CF-B678-8AEA-51275580CC06}"/>
              </a:ext>
            </a:extLst>
          </p:cNvPr>
          <p:cNvCxnSpPr>
            <a:cxnSpLocks/>
            <a:stCxn id="11" idx="6"/>
            <a:endCxn id="19" idx="2"/>
          </p:cNvCxnSpPr>
          <p:nvPr/>
        </p:nvCxnSpPr>
        <p:spPr>
          <a:xfrm flipV="1">
            <a:off x="2715488" y="2785619"/>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id="{82F87AB6-0137-A2E6-D315-D98EB8639E50}"/>
              </a:ext>
            </a:extLst>
          </p:cNvPr>
          <p:cNvCxnSpPr>
            <a:cxnSpLocks/>
            <a:stCxn id="11" idx="6"/>
            <a:endCxn id="20" idx="2"/>
          </p:cNvCxnSpPr>
          <p:nvPr/>
        </p:nvCxnSpPr>
        <p:spPr>
          <a:xfrm flipV="1">
            <a:off x="2715489" y="3383559"/>
            <a:ext cx="1650356"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1" name="Straight Arrow Connector 30">
            <a:extLst>
              <a:ext uri="{FF2B5EF4-FFF2-40B4-BE49-F238E27FC236}">
                <a16:creationId xmlns:a16="http://schemas.microsoft.com/office/drawing/2014/main" id="{FB762697-C2CD-8C82-1A57-CDBFEA8255B7}"/>
              </a:ext>
            </a:extLst>
          </p:cNvPr>
          <p:cNvCxnSpPr>
            <a:cxnSpLocks/>
            <a:stCxn id="12" idx="6"/>
            <a:endCxn id="19" idx="2"/>
          </p:cNvCxnSpPr>
          <p:nvPr/>
        </p:nvCxnSpPr>
        <p:spPr>
          <a:xfrm flipV="1">
            <a:off x="2711158" y="2785619"/>
            <a:ext cx="1650356"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id="{1E545B1F-6589-CB87-B698-323B92B47B42}"/>
              </a:ext>
            </a:extLst>
          </p:cNvPr>
          <p:cNvCxnSpPr>
            <a:cxnSpLocks/>
            <a:stCxn id="12" idx="6"/>
            <a:endCxn id="20" idx="2"/>
          </p:cNvCxnSpPr>
          <p:nvPr/>
        </p:nvCxnSpPr>
        <p:spPr>
          <a:xfrm flipV="1">
            <a:off x="2711156" y="3383559"/>
            <a:ext cx="1654688"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3" name="Straight Arrow Connector 32">
            <a:extLst>
              <a:ext uri="{FF2B5EF4-FFF2-40B4-BE49-F238E27FC236}">
                <a16:creationId xmlns:a16="http://schemas.microsoft.com/office/drawing/2014/main" id="{801C8C53-67B6-4DB0-BCCF-20EC9FC5751E}"/>
              </a:ext>
            </a:extLst>
          </p:cNvPr>
          <p:cNvCxnSpPr>
            <a:cxnSpLocks/>
            <a:stCxn id="19" idx="6"/>
            <a:endCxn id="13" idx="2"/>
          </p:cNvCxnSpPr>
          <p:nvPr/>
        </p:nvCxnSpPr>
        <p:spPr>
          <a:xfrm flipV="1">
            <a:off x="4782489"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4" name="Straight Arrow Connector 33">
            <a:extLst>
              <a:ext uri="{FF2B5EF4-FFF2-40B4-BE49-F238E27FC236}">
                <a16:creationId xmlns:a16="http://schemas.microsoft.com/office/drawing/2014/main" id="{3E30832A-CBF5-5A87-C882-43F42D851203}"/>
              </a:ext>
            </a:extLst>
          </p:cNvPr>
          <p:cNvCxnSpPr>
            <a:cxnSpLocks/>
            <a:stCxn id="19" idx="6"/>
          </p:cNvCxnSpPr>
          <p:nvPr/>
        </p:nvCxnSpPr>
        <p:spPr>
          <a:xfrm flipV="1">
            <a:off x="4782489" y="2187678"/>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5" name="Straight Arrow Connector 34">
            <a:extLst>
              <a:ext uri="{FF2B5EF4-FFF2-40B4-BE49-F238E27FC236}">
                <a16:creationId xmlns:a16="http://schemas.microsoft.com/office/drawing/2014/main" id="{533A5AF4-D971-C0AA-C051-9BDE35B06A79}"/>
              </a:ext>
            </a:extLst>
          </p:cNvPr>
          <p:cNvCxnSpPr>
            <a:cxnSpLocks/>
            <a:stCxn id="19" idx="6"/>
            <a:endCxn id="15" idx="2"/>
          </p:cNvCxnSpPr>
          <p:nvPr/>
        </p:nvCxnSpPr>
        <p:spPr>
          <a:xfrm>
            <a:off x="4782489" y="278561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6" name="Straight Arrow Connector 35">
            <a:extLst>
              <a:ext uri="{FF2B5EF4-FFF2-40B4-BE49-F238E27FC236}">
                <a16:creationId xmlns:a16="http://schemas.microsoft.com/office/drawing/2014/main" id="{B7FBCEB8-8314-37BC-2828-A349E1CE66BA}"/>
              </a:ext>
            </a:extLst>
          </p:cNvPr>
          <p:cNvCxnSpPr>
            <a:cxnSpLocks/>
            <a:stCxn id="19" idx="6"/>
            <a:endCxn id="16" idx="2"/>
          </p:cNvCxnSpPr>
          <p:nvPr/>
        </p:nvCxnSpPr>
        <p:spPr>
          <a:xfrm>
            <a:off x="4782487" y="2785618"/>
            <a:ext cx="1637363"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7" name="Straight Arrow Connector 36">
            <a:extLst>
              <a:ext uri="{FF2B5EF4-FFF2-40B4-BE49-F238E27FC236}">
                <a16:creationId xmlns:a16="http://schemas.microsoft.com/office/drawing/2014/main" id="{03A4A3E7-BEF2-D6EA-8C72-0F227612CEC6}"/>
              </a:ext>
            </a:extLst>
          </p:cNvPr>
          <p:cNvCxnSpPr>
            <a:cxnSpLocks/>
            <a:stCxn id="19" idx="6"/>
            <a:endCxn id="17" idx="2"/>
          </p:cNvCxnSpPr>
          <p:nvPr/>
        </p:nvCxnSpPr>
        <p:spPr>
          <a:xfrm>
            <a:off x="4782487" y="2785619"/>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8" name="Straight Arrow Connector 37">
            <a:extLst>
              <a:ext uri="{FF2B5EF4-FFF2-40B4-BE49-F238E27FC236}">
                <a16:creationId xmlns:a16="http://schemas.microsoft.com/office/drawing/2014/main" id="{E5AC45B8-DC6A-7ECD-7BB0-36B66D48FA91}"/>
              </a:ext>
            </a:extLst>
          </p:cNvPr>
          <p:cNvCxnSpPr>
            <a:cxnSpLocks/>
            <a:stCxn id="19" idx="6"/>
            <a:endCxn id="18" idx="2"/>
          </p:cNvCxnSpPr>
          <p:nvPr/>
        </p:nvCxnSpPr>
        <p:spPr>
          <a:xfrm>
            <a:off x="4782489" y="2785619"/>
            <a:ext cx="1633031"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9" name="Straight Arrow Connector 38">
            <a:extLst>
              <a:ext uri="{FF2B5EF4-FFF2-40B4-BE49-F238E27FC236}">
                <a16:creationId xmlns:a16="http://schemas.microsoft.com/office/drawing/2014/main" id="{89F675F4-C9B5-7B25-49AC-C023DBDA1C5A}"/>
              </a:ext>
            </a:extLst>
          </p:cNvPr>
          <p:cNvCxnSpPr>
            <a:cxnSpLocks/>
            <a:stCxn id="20" idx="6"/>
            <a:endCxn id="13" idx="2"/>
          </p:cNvCxnSpPr>
          <p:nvPr/>
        </p:nvCxnSpPr>
        <p:spPr>
          <a:xfrm flipV="1">
            <a:off x="4786819" y="1589737"/>
            <a:ext cx="1637363"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0" name="Straight Arrow Connector 39">
            <a:extLst>
              <a:ext uri="{FF2B5EF4-FFF2-40B4-BE49-F238E27FC236}">
                <a16:creationId xmlns:a16="http://schemas.microsoft.com/office/drawing/2014/main" id="{2CD35473-BFB9-A7D1-EDC5-01ED2357F58F}"/>
              </a:ext>
            </a:extLst>
          </p:cNvPr>
          <p:cNvCxnSpPr>
            <a:cxnSpLocks/>
            <a:stCxn id="20" idx="6"/>
            <a:endCxn id="14" idx="2"/>
          </p:cNvCxnSpPr>
          <p:nvPr/>
        </p:nvCxnSpPr>
        <p:spPr>
          <a:xfrm flipV="1">
            <a:off x="4786819" y="2187678"/>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1" name="Straight Arrow Connector 40">
            <a:extLst>
              <a:ext uri="{FF2B5EF4-FFF2-40B4-BE49-F238E27FC236}">
                <a16:creationId xmlns:a16="http://schemas.microsoft.com/office/drawing/2014/main" id="{B37CA2AB-0368-A44E-174B-23DBAF1E41AC}"/>
              </a:ext>
            </a:extLst>
          </p:cNvPr>
          <p:cNvCxnSpPr>
            <a:cxnSpLocks/>
            <a:stCxn id="20" idx="6"/>
            <a:endCxn id="15" idx="2"/>
          </p:cNvCxnSpPr>
          <p:nvPr/>
        </p:nvCxnSpPr>
        <p:spPr>
          <a:xfrm flipV="1">
            <a:off x="4786819" y="2785618"/>
            <a:ext cx="1628700"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Straight Arrow Connector 41">
            <a:extLst>
              <a:ext uri="{FF2B5EF4-FFF2-40B4-BE49-F238E27FC236}">
                <a16:creationId xmlns:a16="http://schemas.microsoft.com/office/drawing/2014/main" id="{87D1CA5A-884E-B6D8-6BEC-F78A4A874424}"/>
              </a:ext>
            </a:extLst>
          </p:cNvPr>
          <p:cNvCxnSpPr>
            <a:cxnSpLocks/>
            <a:stCxn id="20" idx="6"/>
            <a:endCxn id="16" idx="2"/>
          </p:cNvCxnSpPr>
          <p:nvPr/>
        </p:nvCxnSpPr>
        <p:spPr>
          <a:xfrm>
            <a:off x="4786820" y="338355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3" name="Straight Arrow Connector 42">
            <a:extLst>
              <a:ext uri="{FF2B5EF4-FFF2-40B4-BE49-F238E27FC236}">
                <a16:creationId xmlns:a16="http://schemas.microsoft.com/office/drawing/2014/main" id="{29A0714F-9C85-7B46-6CB1-18F0BD0E1F46}"/>
              </a:ext>
            </a:extLst>
          </p:cNvPr>
          <p:cNvCxnSpPr>
            <a:cxnSpLocks/>
            <a:stCxn id="20" idx="6"/>
            <a:endCxn id="17" idx="2"/>
          </p:cNvCxnSpPr>
          <p:nvPr/>
        </p:nvCxnSpPr>
        <p:spPr>
          <a:xfrm>
            <a:off x="4786820" y="3383559"/>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Straight Arrow Connector 43">
            <a:extLst>
              <a:ext uri="{FF2B5EF4-FFF2-40B4-BE49-F238E27FC236}">
                <a16:creationId xmlns:a16="http://schemas.microsoft.com/office/drawing/2014/main" id="{B22C0560-5D8F-A3B4-32EB-B16B3E6FC2F4}"/>
              </a:ext>
            </a:extLst>
          </p:cNvPr>
          <p:cNvCxnSpPr>
            <a:cxnSpLocks/>
            <a:stCxn id="20" idx="6"/>
            <a:endCxn id="18" idx="2"/>
          </p:cNvCxnSpPr>
          <p:nvPr/>
        </p:nvCxnSpPr>
        <p:spPr>
          <a:xfrm>
            <a:off x="4786819" y="3383559"/>
            <a:ext cx="1628700"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TextBox 44">
            <a:extLst>
              <a:ext uri="{FF2B5EF4-FFF2-40B4-BE49-F238E27FC236}">
                <a16:creationId xmlns:a16="http://schemas.microsoft.com/office/drawing/2014/main" id="{264AB639-033A-D206-F367-32FF27E68BF8}"/>
              </a:ext>
            </a:extLst>
          </p:cNvPr>
          <p:cNvSpPr txBox="1"/>
          <p:nvPr/>
        </p:nvSpPr>
        <p:spPr>
          <a:xfrm>
            <a:off x="4057580" y="929918"/>
            <a:ext cx="1391728" cy="369332"/>
          </a:xfrm>
          <a:prstGeom prst="rect">
            <a:avLst/>
          </a:prstGeom>
          <a:noFill/>
        </p:spPr>
        <p:txBody>
          <a:bodyPr wrap="none" rtlCol="0">
            <a:spAutoFit/>
          </a:bodyPr>
          <a:lstStyle/>
          <a:p>
            <a:r>
              <a:rPr lang="en-US" dirty="0">
                <a:latin typeface="Corbel" panose="020B0503020204020204" pitchFamily="34" charset="0"/>
              </a:rPr>
              <a:t>Hidden layer</a:t>
            </a:r>
          </a:p>
        </p:txBody>
      </p:sp>
      <p:sp>
        <p:nvSpPr>
          <p:cNvPr id="46" name="TextBox 45">
            <a:extLst>
              <a:ext uri="{FF2B5EF4-FFF2-40B4-BE49-F238E27FC236}">
                <a16:creationId xmlns:a16="http://schemas.microsoft.com/office/drawing/2014/main" id="{1C339A2A-1800-6CB8-6CC6-A066B4A24B08}"/>
              </a:ext>
            </a:extLst>
          </p:cNvPr>
          <p:cNvSpPr txBox="1"/>
          <p:nvPr/>
        </p:nvSpPr>
        <p:spPr>
          <a:xfrm>
            <a:off x="2058967" y="929918"/>
            <a:ext cx="1200970" cy="369332"/>
          </a:xfrm>
          <a:prstGeom prst="rect">
            <a:avLst/>
          </a:prstGeom>
          <a:noFill/>
        </p:spPr>
        <p:txBody>
          <a:bodyPr wrap="none" rtlCol="0">
            <a:spAutoFit/>
          </a:bodyPr>
          <a:lstStyle/>
          <a:p>
            <a:r>
              <a:rPr lang="en-US" dirty="0">
                <a:latin typeface="Corbel" panose="020B0503020204020204" pitchFamily="34" charset="0"/>
              </a:rPr>
              <a:t>Input layer</a:t>
            </a:r>
          </a:p>
        </p:txBody>
      </p:sp>
      <p:sp>
        <p:nvSpPr>
          <p:cNvPr id="47" name="TextBox 46">
            <a:extLst>
              <a:ext uri="{FF2B5EF4-FFF2-40B4-BE49-F238E27FC236}">
                <a16:creationId xmlns:a16="http://schemas.microsoft.com/office/drawing/2014/main" id="{2704E1E8-1222-A31C-B9DD-EA8559DE71CA}"/>
              </a:ext>
            </a:extLst>
          </p:cNvPr>
          <p:cNvSpPr txBox="1"/>
          <p:nvPr/>
        </p:nvSpPr>
        <p:spPr>
          <a:xfrm>
            <a:off x="5952871" y="929918"/>
            <a:ext cx="1818126" cy="369332"/>
          </a:xfrm>
          <a:prstGeom prst="rect">
            <a:avLst/>
          </a:prstGeom>
          <a:noFill/>
        </p:spPr>
        <p:txBody>
          <a:bodyPr wrap="none" rtlCol="0">
            <a:spAutoFit/>
          </a:bodyPr>
          <a:lstStyle/>
          <a:p>
            <a:r>
              <a:rPr lang="en-US" dirty="0">
                <a:latin typeface="Corbel" panose="020B0503020204020204" pitchFamily="34" charset="0"/>
              </a:rPr>
              <a:t>Output (sigmoid)</a:t>
            </a:r>
          </a:p>
        </p:txBody>
      </p:sp>
      <p:sp>
        <p:nvSpPr>
          <p:cNvPr id="48" name="TextBox 47">
            <a:extLst>
              <a:ext uri="{FF2B5EF4-FFF2-40B4-BE49-F238E27FC236}">
                <a16:creationId xmlns:a16="http://schemas.microsoft.com/office/drawing/2014/main" id="{8B180658-EB9B-D40E-8DFE-940A88B00C69}"/>
              </a:ext>
            </a:extLst>
          </p:cNvPr>
          <p:cNvSpPr txBox="1"/>
          <p:nvPr/>
        </p:nvSpPr>
        <p:spPr>
          <a:xfrm>
            <a:off x="3323645" y="1708780"/>
            <a:ext cx="659155"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w</a:t>
            </a:r>
            <a:r>
              <a:rPr lang="en-US" sz="2400" dirty="0">
                <a:latin typeface="Corbel" panose="020B0503020204020204" pitchFamily="34" charset="0"/>
              </a:rPr>
              <a:t>|</a:t>
            </a:r>
          </a:p>
        </p:txBody>
      </p:sp>
      <p:sp>
        <p:nvSpPr>
          <p:cNvPr id="49" name="TextBox 48">
            <a:extLst>
              <a:ext uri="{FF2B5EF4-FFF2-40B4-BE49-F238E27FC236}">
                <a16:creationId xmlns:a16="http://schemas.microsoft.com/office/drawing/2014/main" id="{7128AF72-7122-5315-DC71-5DBEF53F4202}"/>
              </a:ext>
            </a:extLst>
          </p:cNvPr>
          <p:cNvSpPr txBox="1"/>
          <p:nvPr/>
        </p:nvSpPr>
        <p:spPr>
          <a:xfrm>
            <a:off x="5300008" y="1722109"/>
            <a:ext cx="590996"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c</a:t>
            </a:r>
            <a:r>
              <a:rPr lang="en-US" sz="2400" dirty="0">
                <a:latin typeface="Corbel" panose="020B0503020204020204" pitchFamily="34" charset="0"/>
              </a:rPr>
              <a:t>|</a:t>
            </a:r>
          </a:p>
        </p:txBody>
      </p:sp>
      <p:sp>
        <p:nvSpPr>
          <p:cNvPr id="50" name="TextBox 49">
            <a:extLst>
              <a:ext uri="{FF2B5EF4-FFF2-40B4-BE49-F238E27FC236}">
                <a16:creationId xmlns:a16="http://schemas.microsoft.com/office/drawing/2014/main" id="{CC0F1A5D-405B-CF63-7526-C7544C9F9137}"/>
              </a:ext>
            </a:extLst>
          </p:cNvPr>
          <p:cNvSpPr txBox="1"/>
          <p:nvPr/>
        </p:nvSpPr>
        <p:spPr>
          <a:xfrm>
            <a:off x="1494589" y="2049179"/>
            <a:ext cx="721672" cy="369332"/>
          </a:xfrm>
          <a:prstGeom prst="rect">
            <a:avLst/>
          </a:prstGeom>
          <a:noFill/>
        </p:spPr>
        <p:txBody>
          <a:bodyPr wrap="none" rtlCol="0">
            <a:spAutoFit/>
          </a:bodyPr>
          <a:lstStyle/>
          <a:p>
            <a:r>
              <a:rPr lang="en-US" dirty="0">
                <a:latin typeface="Corbel" panose="020B0503020204020204" pitchFamily="34" charset="0"/>
              </a:rPr>
              <a:t>brave</a:t>
            </a:r>
          </a:p>
        </p:txBody>
      </p:sp>
      <p:sp>
        <p:nvSpPr>
          <p:cNvPr id="51" name="TextBox 50">
            <a:extLst>
              <a:ext uri="{FF2B5EF4-FFF2-40B4-BE49-F238E27FC236}">
                <a16:creationId xmlns:a16="http://schemas.microsoft.com/office/drawing/2014/main" id="{02C1FB90-874A-0ACC-1E5B-E176FFDE77B0}"/>
              </a:ext>
            </a:extLst>
          </p:cNvPr>
          <p:cNvSpPr txBox="1"/>
          <p:nvPr/>
        </p:nvSpPr>
        <p:spPr>
          <a:xfrm>
            <a:off x="7147905" y="2647119"/>
            <a:ext cx="611065" cy="369332"/>
          </a:xfrm>
          <a:prstGeom prst="rect">
            <a:avLst/>
          </a:prstGeom>
          <a:noFill/>
        </p:spPr>
        <p:txBody>
          <a:bodyPr wrap="none" rtlCol="0">
            <a:spAutoFit/>
          </a:bodyPr>
          <a:lstStyle/>
          <a:p>
            <a:r>
              <a:rPr lang="en-US" dirty="0">
                <a:latin typeface="Corbel" panose="020B0503020204020204" pitchFamily="34" charset="0"/>
              </a:rPr>
              <a:t>man</a:t>
            </a:r>
          </a:p>
        </p:txBody>
      </p:sp>
      <p:sp>
        <p:nvSpPr>
          <p:cNvPr id="52" name="TextBox 51">
            <a:extLst>
              <a:ext uri="{FF2B5EF4-FFF2-40B4-BE49-F238E27FC236}">
                <a16:creationId xmlns:a16="http://schemas.microsoft.com/office/drawing/2014/main" id="{F9780979-806D-844F-C25B-E6BBF7E09069}"/>
              </a:ext>
            </a:extLst>
          </p:cNvPr>
          <p:cNvSpPr txBox="1"/>
          <p:nvPr/>
        </p:nvSpPr>
        <p:spPr>
          <a:xfrm>
            <a:off x="7124582" y="1431780"/>
            <a:ext cx="593432" cy="369332"/>
          </a:xfrm>
          <a:prstGeom prst="rect">
            <a:avLst/>
          </a:prstGeom>
          <a:noFill/>
        </p:spPr>
        <p:txBody>
          <a:bodyPr wrap="none" rtlCol="0">
            <a:spAutoFit/>
          </a:bodyPr>
          <a:lstStyle/>
          <a:p>
            <a:r>
              <a:rPr lang="en-US" dirty="0">
                <a:latin typeface="Corbel" panose="020B0503020204020204" pitchFamily="34" charset="0"/>
              </a:rPr>
              <a:t>king</a:t>
            </a:r>
          </a:p>
        </p:txBody>
      </p:sp>
    </p:spTree>
    <p:extLst>
      <p:ext uri="{BB962C8B-B14F-4D97-AF65-F5344CB8AC3E}">
        <p14:creationId xmlns:p14="http://schemas.microsoft.com/office/powerpoint/2010/main" val="2354946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1BD4A9-FEB5-1E38-D24D-B7A15306F143}"/>
              </a:ext>
            </a:extLst>
          </p:cNvPr>
          <p:cNvSpPr>
            <a:spLocks noGrp="1"/>
          </p:cNvSpPr>
          <p:nvPr>
            <p:ph type="body" sz="quarter" idx="20"/>
          </p:nvPr>
        </p:nvSpPr>
        <p:spPr/>
        <p:txBody>
          <a:bodyPr/>
          <a:lstStyle/>
          <a:p>
            <a:r>
              <a:rPr lang="en-US" dirty="0"/>
              <a:t>Word2Vec : Neural Network representation</a:t>
            </a:r>
          </a:p>
        </p:txBody>
      </p:sp>
      <p:sp>
        <p:nvSpPr>
          <p:cNvPr id="3" name="Text Placeholder 2">
            <a:extLst>
              <a:ext uri="{FF2B5EF4-FFF2-40B4-BE49-F238E27FC236}">
                <a16:creationId xmlns:a16="http://schemas.microsoft.com/office/drawing/2014/main" id="{EDBFDF7C-897A-F950-28A5-2E6D30BDA50D}"/>
              </a:ext>
            </a:extLst>
          </p:cNvPr>
          <p:cNvSpPr>
            <a:spLocks noGrp="1"/>
          </p:cNvSpPr>
          <p:nvPr>
            <p:ph type="body" sz="quarter" idx="14"/>
          </p:nvPr>
        </p:nvSpPr>
        <p:spPr/>
        <p:txBody>
          <a:bodyPr/>
          <a:lstStyle/>
          <a:p>
            <a:endParaRPr lang="en-US"/>
          </a:p>
        </p:txBody>
      </p:sp>
      <p:sp>
        <p:nvSpPr>
          <p:cNvPr id="4" name="Rounded Rectangle 4">
            <a:extLst>
              <a:ext uri="{FF2B5EF4-FFF2-40B4-BE49-F238E27FC236}">
                <a16:creationId xmlns:a16="http://schemas.microsoft.com/office/drawing/2014/main" id="{7E99B852-73C4-1B83-934D-D607EB30A62C}"/>
              </a:ext>
            </a:extLst>
          </p:cNvPr>
          <p:cNvSpPr/>
          <p:nvPr/>
        </p:nvSpPr>
        <p:spPr>
          <a:xfrm>
            <a:off x="2111662"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ounded Rectangle 5">
            <a:extLst>
              <a:ext uri="{FF2B5EF4-FFF2-40B4-BE49-F238E27FC236}">
                <a16:creationId xmlns:a16="http://schemas.microsoft.com/office/drawing/2014/main" id="{2419A12E-3A5B-7C0A-8DCC-4AD388EF401F}"/>
              </a:ext>
            </a:extLst>
          </p:cNvPr>
          <p:cNvSpPr/>
          <p:nvPr/>
        </p:nvSpPr>
        <p:spPr>
          <a:xfrm>
            <a:off x="4174331"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6">
            <a:extLst>
              <a:ext uri="{FF2B5EF4-FFF2-40B4-BE49-F238E27FC236}">
                <a16:creationId xmlns:a16="http://schemas.microsoft.com/office/drawing/2014/main" id="{94A43B7D-1C36-DC2C-FF3F-D96CE3978AC7}"/>
              </a:ext>
            </a:extLst>
          </p:cNvPr>
          <p:cNvSpPr/>
          <p:nvPr/>
        </p:nvSpPr>
        <p:spPr>
          <a:xfrm>
            <a:off x="6237000"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135DC4ED-965E-9B08-A8DF-CF1DDF589712}"/>
              </a:ext>
            </a:extLst>
          </p:cNvPr>
          <p:cNvSpPr>
            <a:spLocks noChangeAspect="1"/>
          </p:cNvSpPr>
          <p:nvPr/>
        </p:nvSpPr>
        <p:spPr>
          <a:xfrm>
            <a:off x="2298844"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8" name="Oval 7">
            <a:extLst>
              <a:ext uri="{FF2B5EF4-FFF2-40B4-BE49-F238E27FC236}">
                <a16:creationId xmlns:a16="http://schemas.microsoft.com/office/drawing/2014/main" id="{4DB2EDF9-7B09-2901-57FB-5864B3CD873A}"/>
              </a:ext>
            </a:extLst>
          </p:cNvPr>
          <p:cNvSpPr>
            <a:spLocks noChangeAspect="1"/>
          </p:cNvSpPr>
          <p:nvPr/>
        </p:nvSpPr>
        <p:spPr>
          <a:xfrm>
            <a:off x="2298844"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9" name="Oval 8">
            <a:extLst>
              <a:ext uri="{FF2B5EF4-FFF2-40B4-BE49-F238E27FC236}">
                <a16:creationId xmlns:a16="http://schemas.microsoft.com/office/drawing/2014/main" id="{83D39FB0-63B6-D21C-0C48-EBD341DFC51E}"/>
              </a:ext>
            </a:extLst>
          </p:cNvPr>
          <p:cNvSpPr>
            <a:spLocks noChangeAspect="1"/>
          </p:cNvSpPr>
          <p:nvPr/>
        </p:nvSpPr>
        <p:spPr>
          <a:xfrm>
            <a:off x="2290181"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0" name="Oval 9">
            <a:extLst>
              <a:ext uri="{FF2B5EF4-FFF2-40B4-BE49-F238E27FC236}">
                <a16:creationId xmlns:a16="http://schemas.microsoft.com/office/drawing/2014/main" id="{9B41FA28-5119-9861-4ECE-EBA7149175D1}"/>
              </a:ext>
            </a:extLst>
          </p:cNvPr>
          <p:cNvSpPr>
            <a:spLocks noChangeAspect="1"/>
          </p:cNvSpPr>
          <p:nvPr/>
        </p:nvSpPr>
        <p:spPr>
          <a:xfrm>
            <a:off x="2294513"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1" name="Oval 10">
            <a:extLst>
              <a:ext uri="{FF2B5EF4-FFF2-40B4-BE49-F238E27FC236}">
                <a16:creationId xmlns:a16="http://schemas.microsoft.com/office/drawing/2014/main" id="{6AD7289F-6CBF-FAD6-EA62-AD270DA1CA9E}"/>
              </a:ext>
            </a:extLst>
          </p:cNvPr>
          <p:cNvSpPr>
            <a:spLocks noChangeAspect="1"/>
          </p:cNvSpPr>
          <p:nvPr/>
        </p:nvSpPr>
        <p:spPr>
          <a:xfrm>
            <a:off x="2294513"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2" name="Oval 11">
            <a:extLst>
              <a:ext uri="{FF2B5EF4-FFF2-40B4-BE49-F238E27FC236}">
                <a16:creationId xmlns:a16="http://schemas.microsoft.com/office/drawing/2014/main" id="{9C055C6B-471E-C5B6-EA9A-6868B300C3D2}"/>
              </a:ext>
            </a:extLst>
          </p:cNvPr>
          <p:cNvSpPr>
            <a:spLocks noChangeAspect="1"/>
          </p:cNvSpPr>
          <p:nvPr/>
        </p:nvSpPr>
        <p:spPr>
          <a:xfrm>
            <a:off x="2290181"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636E895A-895A-F194-2832-B18A457577E6}"/>
              </a:ext>
            </a:extLst>
          </p:cNvPr>
          <p:cNvSpPr>
            <a:spLocks noChangeAspect="1"/>
          </p:cNvSpPr>
          <p:nvPr/>
        </p:nvSpPr>
        <p:spPr>
          <a:xfrm>
            <a:off x="6424181"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88694C10-9472-B747-B768-C7DE2B880CE2}"/>
              </a:ext>
            </a:extLst>
          </p:cNvPr>
          <p:cNvSpPr>
            <a:spLocks noChangeAspect="1"/>
          </p:cNvSpPr>
          <p:nvPr/>
        </p:nvSpPr>
        <p:spPr>
          <a:xfrm>
            <a:off x="6424181"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9B82E703-B0C3-7020-4A49-22BB626F38D4}"/>
              </a:ext>
            </a:extLst>
          </p:cNvPr>
          <p:cNvSpPr>
            <a:spLocks noChangeAspect="1"/>
          </p:cNvSpPr>
          <p:nvPr/>
        </p:nvSpPr>
        <p:spPr>
          <a:xfrm>
            <a:off x="6415519"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3AB15769-B1DA-C136-44F4-185657C9246D}"/>
              </a:ext>
            </a:extLst>
          </p:cNvPr>
          <p:cNvSpPr>
            <a:spLocks noChangeAspect="1"/>
          </p:cNvSpPr>
          <p:nvPr/>
        </p:nvSpPr>
        <p:spPr>
          <a:xfrm>
            <a:off x="6419850"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7" name="Oval 16">
            <a:extLst>
              <a:ext uri="{FF2B5EF4-FFF2-40B4-BE49-F238E27FC236}">
                <a16:creationId xmlns:a16="http://schemas.microsoft.com/office/drawing/2014/main" id="{03D52793-9F8D-D58F-40CD-A52BF42AAE9F}"/>
              </a:ext>
            </a:extLst>
          </p:cNvPr>
          <p:cNvSpPr>
            <a:spLocks noChangeAspect="1"/>
          </p:cNvSpPr>
          <p:nvPr/>
        </p:nvSpPr>
        <p:spPr>
          <a:xfrm>
            <a:off x="6419850"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8" name="Oval 17">
            <a:extLst>
              <a:ext uri="{FF2B5EF4-FFF2-40B4-BE49-F238E27FC236}">
                <a16:creationId xmlns:a16="http://schemas.microsoft.com/office/drawing/2014/main" id="{4C1F3A35-2FF9-19F9-1871-F16BB638506C}"/>
              </a:ext>
            </a:extLst>
          </p:cNvPr>
          <p:cNvSpPr>
            <a:spLocks noChangeAspect="1"/>
          </p:cNvSpPr>
          <p:nvPr/>
        </p:nvSpPr>
        <p:spPr>
          <a:xfrm>
            <a:off x="6415519"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9" name="Oval 18">
            <a:extLst>
              <a:ext uri="{FF2B5EF4-FFF2-40B4-BE49-F238E27FC236}">
                <a16:creationId xmlns:a16="http://schemas.microsoft.com/office/drawing/2014/main" id="{F6A4231A-4E4E-1DBC-BFC2-586FE590B43C}"/>
              </a:ext>
            </a:extLst>
          </p:cNvPr>
          <p:cNvSpPr>
            <a:spLocks noChangeAspect="1"/>
          </p:cNvSpPr>
          <p:nvPr/>
        </p:nvSpPr>
        <p:spPr>
          <a:xfrm>
            <a:off x="4361513"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w1</a:t>
            </a:r>
          </a:p>
        </p:txBody>
      </p:sp>
      <p:sp>
        <p:nvSpPr>
          <p:cNvPr id="20" name="Oval 19">
            <a:extLst>
              <a:ext uri="{FF2B5EF4-FFF2-40B4-BE49-F238E27FC236}">
                <a16:creationId xmlns:a16="http://schemas.microsoft.com/office/drawing/2014/main" id="{2C64DA75-8229-62AC-D960-C5661A778EB9}"/>
              </a:ext>
            </a:extLst>
          </p:cNvPr>
          <p:cNvSpPr>
            <a:spLocks noChangeAspect="1"/>
          </p:cNvSpPr>
          <p:nvPr/>
        </p:nvSpPr>
        <p:spPr>
          <a:xfrm>
            <a:off x="4365844"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w2</a:t>
            </a:r>
          </a:p>
        </p:txBody>
      </p:sp>
      <p:cxnSp>
        <p:nvCxnSpPr>
          <p:cNvPr id="21" name="Straight Arrow Connector 20">
            <a:extLst>
              <a:ext uri="{FF2B5EF4-FFF2-40B4-BE49-F238E27FC236}">
                <a16:creationId xmlns:a16="http://schemas.microsoft.com/office/drawing/2014/main" id="{D50E810F-F82F-FC82-B9A6-9902F5CFCF73}"/>
              </a:ext>
            </a:extLst>
          </p:cNvPr>
          <p:cNvCxnSpPr>
            <a:stCxn id="7" idx="6"/>
            <a:endCxn id="19" idx="2"/>
          </p:cNvCxnSpPr>
          <p:nvPr/>
        </p:nvCxnSpPr>
        <p:spPr>
          <a:xfrm>
            <a:off x="2719820"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C36AE344-3B41-DA59-CA6F-FADE6CB1D711}"/>
              </a:ext>
            </a:extLst>
          </p:cNvPr>
          <p:cNvCxnSpPr>
            <a:cxnSpLocks/>
            <a:stCxn id="7" idx="6"/>
            <a:endCxn id="20" idx="2"/>
          </p:cNvCxnSpPr>
          <p:nvPr/>
        </p:nvCxnSpPr>
        <p:spPr>
          <a:xfrm>
            <a:off x="2719819" y="1589737"/>
            <a:ext cx="1646025"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3" name="Straight Arrow Connector 22">
            <a:extLst>
              <a:ext uri="{FF2B5EF4-FFF2-40B4-BE49-F238E27FC236}">
                <a16:creationId xmlns:a16="http://schemas.microsoft.com/office/drawing/2014/main" id="{81961376-A97C-5EDB-D7E2-00D3A4625EE4}"/>
              </a:ext>
            </a:extLst>
          </p:cNvPr>
          <p:cNvCxnSpPr>
            <a:cxnSpLocks/>
            <a:stCxn id="8" idx="6"/>
            <a:endCxn id="19" idx="2"/>
          </p:cNvCxnSpPr>
          <p:nvPr/>
        </p:nvCxnSpPr>
        <p:spPr>
          <a:xfrm>
            <a:off x="2719820" y="2187678"/>
            <a:ext cx="1641694"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4" name="Straight Arrow Connector 23">
            <a:extLst>
              <a:ext uri="{FF2B5EF4-FFF2-40B4-BE49-F238E27FC236}">
                <a16:creationId xmlns:a16="http://schemas.microsoft.com/office/drawing/2014/main" id="{88F2C4A3-C49E-9A87-6450-19245269C627}"/>
              </a:ext>
            </a:extLst>
          </p:cNvPr>
          <p:cNvCxnSpPr>
            <a:cxnSpLocks/>
            <a:stCxn id="8" idx="6"/>
            <a:endCxn id="20" idx="2"/>
          </p:cNvCxnSpPr>
          <p:nvPr/>
        </p:nvCxnSpPr>
        <p:spPr>
          <a:xfrm>
            <a:off x="2719819" y="2187678"/>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5" name="Straight Arrow Connector 24">
            <a:extLst>
              <a:ext uri="{FF2B5EF4-FFF2-40B4-BE49-F238E27FC236}">
                <a16:creationId xmlns:a16="http://schemas.microsoft.com/office/drawing/2014/main" id="{A94F3EFD-FAAA-0043-64A5-9548A979BB99}"/>
              </a:ext>
            </a:extLst>
          </p:cNvPr>
          <p:cNvCxnSpPr>
            <a:cxnSpLocks/>
            <a:stCxn id="9" idx="6"/>
            <a:endCxn id="20" idx="2"/>
          </p:cNvCxnSpPr>
          <p:nvPr/>
        </p:nvCxnSpPr>
        <p:spPr>
          <a:xfrm>
            <a:off x="2711156" y="2785618"/>
            <a:ext cx="1654688"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Straight Arrow Connector 25">
            <a:extLst>
              <a:ext uri="{FF2B5EF4-FFF2-40B4-BE49-F238E27FC236}">
                <a16:creationId xmlns:a16="http://schemas.microsoft.com/office/drawing/2014/main" id="{9B49646B-3373-8AEE-3E4D-28EE43A988FB}"/>
              </a:ext>
            </a:extLst>
          </p:cNvPr>
          <p:cNvCxnSpPr>
            <a:cxnSpLocks/>
            <a:stCxn id="9" idx="6"/>
            <a:endCxn id="19" idx="2"/>
          </p:cNvCxnSpPr>
          <p:nvPr/>
        </p:nvCxnSpPr>
        <p:spPr>
          <a:xfrm>
            <a:off x="2711158" y="278561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7" name="Straight Arrow Connector 26">
            <a:extLst>
              <a:ext uri="{FF2B5EF4-FFF2-40B4-BE49-F238E27FC236}">
                <a16:creationId xmlns:a16="http://schemas.microsoft.com/office/drawing/2014/main" id="{597A1CEE-0D6B-1909-D25D-E1018CD4ECB5}"/>
              </a:ext>
            </a:extLst>
          </p:cNvPr>
          <p:cNvCxnSpPr>
            <a:cxnSpLocks/>
            <a:stCxn id="10" idx="6"/>
            <a:endCxn id="19" idx="2"/>
          </p:cNvCxnSpPr>
          <p:nvPr/>
        </p:nvCxnSpPr>
        <p:spPr>
          <a:xfrm flipV="1">
            <a:off x="2715488" y="2785618"/>
            <a:ext cx="1646025"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8E08D6F2-5DD5-A72C-5056-832803B2278A}"/>
              </a:ext>
            </a:extLst>
          </p:cNvPr>
          <p:cNvCxnSpPr>
            <a:cxnSpLocks/>
            <a:stCxn id="10" idx="6"/>
            <a:endCxn id="20" idx="2"/>
          </p:cNvCxnSpPr>
          <p:nvPr/>
        </p:nvCxnSpPr>
        <p:spPr>
          <a:xfrm>
            <a:off x="2715489" y="338355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9" name="Straight Arrow Connector 28">
            <a:extLst>
              <a:ext uri="{FF2B5EF4-FFF2-40B4-BE49-F238E27FC236}">
                <a16:creationId xmlns:a16="http://schemas.microsoft.com/office/drawing/2014/main" id="{67D58D11-2569-785B-BBB7-8410A6F6112E}"/>
              </a:ext>
            </a:extLst>
          </p:cNvPr>
          <p:cNvCxnSpPr>
            <a:cxnSpLocks/>
            <a:stCxn id="11" idx="6"/>
            <a:endCxn id="19" idx="2"/>
          </p:cNvCxnSpPr>
          <p:nvPr/>
        </p:nvCxnSpPr>
        <p:spPr>
          <a:xfrm flipV="1">
            <a:off x="2715488" y="2785619"/>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id="{11307712-CD59-E443-A30A-5282BB7D003D}"/>
              </a:ext>
            </a:extLst>
          </p:cNvPr>
          <p:cNvCxnSpPr>
            <a:cxnSpLocks/>
            <a:stCxn id="11" idx="6"/>
            <a:endCxn id="20" idx="2"/>
          </p:cNvCxnSpPr>
          <p:nvPr/>
        </p:nvCxnSpPr>
        <p:spPr>
          <a:xfrm flipV="1">
            <a:off x="2715489" y="3383559"/>
            <a:ext cx="1650356"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1" name="Straight Arrow Connector 30">
            <a:extLst>
              <a:ext uri="{FF2B5EF4-FFF2-40B4-BE49-F238E27FC236}">
                <a16:creationId xmlns:a16="http://schemas.microsoft.com/office/drawing/2014/main" id="{49FDD13E-EE40-1EB0-7D66-7BBE458804AA}"/>
              </a:ext>
            </a:extLst>
          </p:cNvPr>
          <p:cNvCxnSpPr>
            <a:cxnSpLocks/>
            <a:stCxn id="12" idx="6"/>
            <a:endCxn id="19" idx="2"/>
          </p:cNvCxnSpPr>
          <p:nvPr/>
        </p:nvCxnSpPr>
        <p:spPr>
          <a:xfrm flipV="1">
            <a:off x="2711158" y="2785619"/>
            <a:ext cx="1650356"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id="{32421F7F-6B55-3637-E3C3-5C9EB28F4E09}"/>
              </a:ext>
            </a:extLst>
          </p:cNvPr>
          <p:cNvCxnSpPr>
            <a:cxnSpLocks/>
            <a:stCxn id="12" idx="6"/>
            <a:endCxn id="20" idx="2"/>
          </p:cNvCxnSpPr>
          <p:nvPr/>
        </p:nvCxnSpPr>
        <p:spPr>
          <a:xfrm flipV="1">
            <a:off x="2711156" y="3383559"/>
            <a:ext cx="1654688"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3" name="Straight Arrow Connector 32">
            <a:extLst>
              <a:ext uri="{FF2B5EF4-FFF2-40B4-BE49-F238E27FC236}">
                <a16:creationId xmlns:a16="http://schemas.microsoft.com/office/drawing/2014/main" id="{EE158AAE-0B51-CA74-2F98-E7EE42A7A4B4}"/>
              </a:ext>
            </a:extLst>
          </p:cNvPr>
          <p:cNvCxnSpPr>
            <a:cxnSpLocks/>
            <a:stCxn id="19" idx="6"/>
            <a:endCxn id="13" idx="2"/>
          </p:cNvCxnSpPr>
          <p:nvPr/>
        </p:nvCxnSpPr>
        <p:spPr>
          <a:xfrm flipV="1">
            <a:off x="4782489"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4" name="Straight Arrow Connector 33">
            <a:extLst>
              <a:ext uri="{FF2B5EF4-FFF2-40B4-BE49-F238E27FC236}">
                <a16:creationId xmlns:a16="http://schemas.microsoft.com/office/drawing/2014/main" id="{57D6E3B7-9C41-4125-2903-D5591885E897}"/>
              </a:ext>
            </a:extLst>
          </p:cNvPr>
          <p:cNvCxnSpPr>
            <a:cxnSpLocks/>
            <a:stCxn id="19" idx="6"/>
          </p:cNvCxnSpPr>
          <p:nvPr/>
        </p:nvCxnSpPr>
        <p:spPr>
          <a:xfrm flipV="1">
            <a:off x="4782489" y="2187678"/>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5" name="Straight Arrow Connector 34">
            <a:extLst>
              <a:ext uri="{FF2B5EF4-FFF2-40B4-BE49-F238E27FC236}">
                <a16:creationId xmlns:a16="http://schemas.microsoft.com/office/drawing/2014/main" id="{8EAA623A-08C8-539C-C2C3-D4854EBA6FEE}"/>
              </a:ext>
            </a:extLst>
          </p:cNvPr>
          <p:cNvCxnSpPr>
            <a:cxnSpLocks/>
            <a:stCxn id="19" idx="6"/>
            <a:endCxn id="15" idx="2"/>
          </p:cNvCxnSpPr>
          <p:nvPr/>
        </p:nvCxnSpPr>
        <p:spPr>
          <a:xfrm>
            <a:off x="4782489" y="278561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6" name="Straight Arrow Connector 35">
            <a:extLst>
              <a:ext uri="{FF2B5EF4-FFF2-40B4-BE49-F238E27FC236}">
                <a16:creationId xmlns:a16="http://schemas.microsoft.com/office/drawing/2014/main" id="{E417ABD9-4AD5-CF97-D13C-440D720D0CA6}"/>
              </a:ext>
            </a:extLst>
          </p:cNvPr>
          <p:cNvCxnSpPr>
            <a:cxnSpLocks/>
            <a:stCxn id="19" idx="6"/>
            <a:endCxn id="16" idx="2"/>
          </p:cNvCxnSpPr>
          <p:nvPr/>
        </p:nvCxnSpPr>
        <p:spPr>
          <a:xfrm>
            <a:off x="4782487" y="2785618"/>
            <a:ext cx="1637363"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7" name="Straight Arrow Connector 36">
            <a:extLst>
              <a:ext uri="{FF2B5EF4-FFF2-40B4-BE49-F238E27FC236}">
                <a16:creationId xmlns:a16="http://schemas.microsoft.com/office/drawing/2014/main" id="{BB059235-07C4-C002-AA7D-22546128D79E}"/>
              </a:ext>
            </a:extLst>
          </p:cNvPr>
          <p:cNvCxnSpPr>
            <a:cxnSpLocks/>
            <a:stCxn id="19" idx="6"/>
            <a:endCxn id="17" idx="2"/>
          </p:cNvCxnSpPr>
          <p:nvPr/>
        </p:nvCxnSpPr>
        <p:spPr>
          <a:xfrm>
            <a:off x="4782487" y="2785619"/>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8" name="Straight Arrow Connector 37">
            <a:extLst>
              <a:ext uri="{FF2B5EF4-FFF2-40B4-BE49-F238E27FC236}">
                <a16:creationId xmlns:a16="http://schemas.microsoft.com/office/drawing/2014/main" id="{A3093DDA-6887-7B7A-700E-69E43AD75825}"/>
              </a:ext>
            </a:extLst>
          </p:cNvPr>
          <p:cNvCxnSpPr>
            <a:cxnSpLocks/>
            <a:stCxn id="19" idx="6"/>
            <a:endCxn id="18" idx="2"/>
          </p:cNvCxnSpPr>
          <p:nvPr/>
        </p:nvCxnSpPr>
        <p:spPr>
          <a:xfrm>
            <a:off x="4782489" y="2785619"/>
            <a:ext cx="1633031"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9" name="Straight Arrow Connector 38">
            <a:extLst>
              <a:ext uri="{FF2B5EF4-FFF2-40B4-BE49-F238E27FC236}">
                <a16:creationId xmlns:a16="http://schemas.microsoft.com/office/drawing/2014/main" id="{6D116B5B-EAA0-9A08-E82C-5C714C843395}"/>
              </a:ext>
            </a:extLst>
          </p:cNvPr>
          <p:cNvCxnSpPr>
            <a:cxnSpLocks/>
            <a:stCxn id="20" idx="6"/>
            <a:endCxn id="13" idx="2"/>
          </p:cNvCxnSpPr>
          <p:nvPr/>
        </p:nvCxnSpPr>
        <p:spPr>
          <a:xfrm flipV="1">
            <a:off x="4786819" y="1589737"/>
            <a:ext cx="1637363"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0" name="Straight Arrow Connector 39">
            <a:extLst>
              <a:ext uri="{FF2B5EF4-FFF2-40B4-BE49-F238E27FC236}">
                <a16:creationId xmlns:a16="http://schemas.microsoft.com/office/drawing/2014/main" id="{1BB51A34-FC3D-7636-83ED-8633FAFFF989}"/>
              </a:ext>
            </a:extLst>
          </p:cNvPr>
          <p:cNvCxnSpPr>
            <a:cxnSpLocks/>
            <a:stCxn id="20" idx="6"/>
            <a:endCxn id="14" idx="2"/>
          </p:cNvCxnSpPr>
          <p:nvPr/>
        </p:nvCxnSpPr>
        <p:spPr>
          <a:xfrm flipV="1">
            <a:off x="4786819" y="2187678"/>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1" name="Straight Arrow Connector 40">
            <a:extLst>
              <a:ext uri="{FF2B5EF4-FFF2-40B4-BE49-F238E27FC236}">
                <a16:creationId xmlns:a16="http://schemas.microsoft.com/office/drawing/2014/main" id="{7DF2B735-3719-84AD-801B-31B1C1761E7B}"/>
              </a:ext>
            </a:extLst>
          </p:cNvPr>
          <p:cNvCxnSpPr>
            <a:cxnSpLocks/>
            <a:stCxn id="20" idx="6"/>
            <a:endCxn id="15" idx="2"/>
          </p:cNvCxnSpPr>
          <p:nvPr/>
        </p:nvCxnSpPr>
        <p:spPr>
          <a:xfrm flipV="1">
            <a:off x="4786819" y="2785618"/>
            <a:ext cx="1628700"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Straight Arrow Connector 41">
            <a:extLst>
              <a:ext uri="{FF2B5EF4-FFF2-40B4-BE49-F238E27FC236}">
                <a16:creationId xmlns:a16="http://schemas.microsoft.com/office/drawing/2014/main" id="{F444140C-994F-D27F-6551-976BAAA261E3}"/>
              </a:ext>
            </a:extLst>
          </p:cNvPr>
          <p:cNvCxnSpPr>
            <a:cxnSpLocks/>
            <a:stCxn id="20" idx="6"/>
            <a:endCxn id="16" idx="2"/>
          </p:cNvCxnSpPr>
          <p:nvPr/>
        </p:nvCxnSpPr>
        <p:spPr>
          <a:xfrm>
            <a:off x="4786820" y="338355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3" name="Straight Arrow Connector 42">
            <a:extLst>
              <a:ext uri="{FF2B5EF4-FFF2-40B4-BE49-F238E27FC236}">
                <a16:creationId xmlns:a16="http://schemas.microsoft.com/office/drawing/2014/main" id="{61658FD9-FE3D-97DA-356F-953E8969E991}"/>
              </a:ext>
            </a:extLst>
          </p:cNvPr>
          <p:cNvCxnSpPr>
            <a:cxnSpLocks/>
            <a:stCxn id="20" idx="6"/>
            <a:endCxn id="17" idx="2"/>
          </p:cNvCxnSpPr>
          <p:nvPr/>
        </p:nvCxnSpPr>
        <p:spPr>
          <a:xfrm>
            <a:off x="4786820" y="3383559"/>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Straight Arrow Connector 43">
            <a:extLst>
              <a:ext uri="{FF2B5EF4-FFF2-40B4-BE49-F238E27FC236}">
                <a16:creationId xmlns:a16="http://schemas.microsoft.com/office/drawing/2014/main" id="{C559C863-06BD-35F8-56E8-AB420149BFDC}"/>
              </a:ext>
            </a:extLst>
          </p:cNvPr>
          <p:cNvCxnSpPr>
            <a:cxnSpLocks/>
            <a:stCxn id="20" idx="6"/>
            <a:endCxn id="18" idx="2"/>
          </p:cNvCxnSpPr>
          <p:nvPr/>
        </p:nvCxnSpPr>
        <p:spPr>
          <a:xfrm>
            <a:off x="4786819" y="3383559"/>
            <a:ext cx="1628700"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TextBox 44">
            <a:extLst>
              <a:ext uri="{FF2B5EF4-FFF2-40B4-BE49-F238E27FC236}">
                <a16:creationId xmlns:a16="http://schemas.microsoft.com/office/drawing/2014/main" id="{DDD5F425-CCAF-7006-7DB9-25CB8B165101}"/>
              </a:ext>
            </a:extLst>
          </p:cNvPr>
          <p:cNvSpPr txBox="1"/>
          <p:nvPr/>
        </p:nvSpPr>
        <p:spPr>
          <a:xfrm>
            <a:off x="4057580" y="929918"/>
            <a:ext cx="1391728" cy="369332"/>
          </a:xfrm>
          <a:prstGeom prst="rect">
            <a:avLst/>
          </a:prstGeom>
          <a:noFill/>
        </p:spPr>
        <p:txBody>
          <a:bodyPr wrap="none" rtlCol="0">
            <a:spAutoFit/>
          </a:bodyPr>
          <a:lstStyle/>
          <a:p>
            <a:r>
              <a:rPr lang="en-US" dirty="0">
                <a:latin typeface="Corbel" panose="020B0503020204020204" pitchFamily="34" charset="0"/>
              </a:rPr>
              <a:t>Hidden layer</a:t>
            </a:r>
          </a:p>
        </p:txBody>
      </p:sp>
      <p:sp>
        <p:nvSpPr>
          <p:cNvPr id="46" name="TextBox 45">
            <a:extLst>
              <a:ext uri="{FF2B5EF4-FFF2-40B4-BE49-F238E27FC236}">
                <a16:creationId xmlns:a16="http://schemas.microsoft.com/office/drawing/2014/main" id="{3C2E9B0C-117E-25E0-5FD8-1B3669EF84CF}"/>
              </a:ext>
            </a:extLst>
          </p:cNvPr>
          <p:cNvSpPr txBox="1"/>
          <p:nvPr/>
        </p:nvSpPr>
        <p:spPr>
          <a:xfrm>
            <a:off x="2058967" y="929918"/>
            <a:ext cx="1200970" cy="369332"/>
          </a:xfrm>
          <a:prstGeom prst="rect">
            <a:avLst/>
          </a:prstGeom>
          <a:noFill/>
        </p:spPr>
        <p:txBody>
          <a:bodyPr wrap="none" rtlCol="0">
            <a:spAutoFit/>
          </a:bodyPr>
          <a:lstStyle/>
          <a:p>
            <a:r>
              <a:rPr lang="en-US" dirty="0">
                <a:latin typeface="Corbel" panose="020B0503020204020204" pitchFamily="34" charset="0"/>
              </a:rPr>
              <a:t>Input layer</a:t>
            </a:r>
          </a:p>
        </p:txBody>
      </p:sp>
      <p:sp>
        <p:nvSpPr>
          <p:cNvPr id="47" name="TextBox 46">
            <a:extLst>
              <a:ext uri="{FF2B5EF4-FFF2-40B4-BE49-F238E27FC236}">
                <a16:creationId xmlns:a16="http://schemas.microsoft.com/office/drawing/2014/main" id="{68D7D3C1-1083-9328-1FAC-1915BDDAE63D}"/>
              </a:ext>
            </a:extLst>
          </p:cNvPr>
          <p:cNvSpPr txBox="1"/>
          <p:nvPr/>
        </p:nvSpPr>
        <p:spPr>
          <a:xfrm>
            <a:off x="5952871" y="929918"/>
            <a:ext cx="1818126" cy="369332"/>
          </a:xfrm>
          <a:prstGeom prst="rect">
            <a:avLst/>
          </a:prstGeom>
          <a:noFill/>
        </p:spPr>
        <p:txBody>
          <a:bodyPr wrap="none" rtlCol="0">
            <a:spAutoFit/>
          </a:bodyPr>
          <a:lstStyle/>
          <a:p>
            <a:r>
              <a:rPr lang="en-US" dirty="0">
                <a:latin typeface="Corbel" panose="020B0503020204020204" pitchFamily="34" charset="0"/>
              </a:rPr>
              <a:t>Output (sigmoid)</a:t>
            </a:r>
          </a:p>
        </p:txBody>
      </p:sp>
      <p:sp>
        <p:nvSpPr>
          <p:cNvPr id="48" name="TextBox 47">
            <a:extLst>
              <a:ext uri="{FF2B5EF4-FFF2-40B4-BE49-F238E27FC236}">
                <a16:creationId xmlns:a16="http://schemas.microsoft.com/office/drawing/2014/main" id="{67D0AB20-9A32-B73E-9194-09C69426E8AE}"/>
              </a:ext>
            </a:extLst>
          </p:cNvPr>
          <p:cNvSpPr txBox="1"/>
          <p:nvPr/>
        </p:nvSpPr>
        <p:spPr>
          <a:xfrm>
            <a:off x="3323645" y="1708780"/>
            <a:ext cx="659155"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w</a:t>
            </a:r>
            <a:r>
              <a:rPr lang="en-US" sz="2400" dirty="0">
                <a:latin typeface="Corbel" panose="020B0503020204020204" pitchFamily="34" charset="0"/>
              </a:rPr>
              <a:t>|</a:t>
            </a:r>
          </a:p>
        </p:txBody>
      </p:sp>
      <p:sp>
        <p:nvSpPr>
          <p:cNvPr id="49" name="TextBox 48">
            <a:extLst>
              <a:ext uri="{FF2B5EF4-FFF2-40B4-BE49-F238E27FC236}">
                <a16:creationId xmlns:a16="http://schemas.microsoft.com/office/drawing/2014/main" id="{8F9C0BF2-5742-C7C8-CF8E-78BD6323BC2C}"/>
              </a:ext>
            </a:extLst>
          </p:cNvPr>
          <p:cNvSpPr txBox="1"/>
          <p:nvPr/>
        </p:nvSpPr>
        <p:spPr>
          <a:xfrm>
            <a:off x="5300008" y="1722109"/>
            <a:ext cx="590996"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c</a:t>
            </a:r>
            <a:r>
              <a:rPr lang="en-US" sz="2400" dirty="0">
                <a:latin typeface="Corbel" panose="020B0503020204020204" pitchFamily="34" charset="0"/>
              </a:rPr>
              <a:t>|</a:t>
            </a:r>
          </a:p>
        </p:txBody>
      </p:sp>
      <p:sp>
        <p:nvSpPr>
          <p:cNvPr id="50" name="TextBox 49">
            <a:extLst>
              <a:ext uri="{FF2B5EF4-FFF2-40B4-BE49-F238E27FC236}">
                <a16:creationId xmlns:a16="http://schemas.microsoft.com/office/drawing/2014/main" id="{C286F9CC-2FA5-3E67-4931-00436C676AA8}"/>
              </a:ext>
            </a:extLst>
          </p:cNvPr>
          <p:cNvSpPr txBox="1"/>
          <p:nvPr/>
        </p:nvSpPr>
        <p:spPr>
          <a:xfrm>
            <a:off x="1482883" y="2647119"/>
            <a:ext cx="611065" cy="369332"/>
          </a:xfrm>
          <a:prstGeom prst="rect">
            <a:avLst/>
          </a:prstGeom>
          <a:noFill/>
        </p:spPr>
        <p:txBody>
          <a:bodyPr wrap="none" rtlCol="0">
            <a:spAutoFit/>
          </a:bodyPr>
          <a:lstStyle/>
          <a:p>
            <a:r>
              <a:rPr lang="en-US" dirty="0">
                <a:latin typeface="Corbel" panose="020B0503020204020204" pitchFamily="34" charset="0"/>
              </a:rPr>
              <a:t>man</a:t>
            </a:r>
          </a:p>
        </p:txBody>
      </p:sp>
      <p:sp>
        <p:nvSpPr>
          <p:cNvPr id="51" name="TextBox 50">
            <a:extLst>
              <a:ext uri="{FF2B5EF4-FFF2-40B4-BE49-F238E27FC236}">
                <a16:creationId xmlns:a16="http://schemas.microsoft.com/office/drawing/2014/main" id="{472D3DDB-A398-5885-7B7A-6F9F5F563B8E}"/>
              </a:ext>
            </a:extLst>
          </p:cNvPr>
          <p:cNvSpPr txBox="1"/>
          <p:nvPr/>
        </p:nvSpPr>
        <p:spPr>
          <a:xfrm>
            <a:off x="7124582" y="1431780"/>
            <a:ext cx="593432" cy="369332"/>
          </a:xfrm>
          <a:prstGeom prst="rect">
            <a:avLst/>
          </a:prstGeom>
          <a:noFill/>
        </p:spPr>
        <p:txBody>
          <a:bodyPr wrap="none" rtlCol="0">
            <a:spAutoFit/>
          </a:bodyPr>
          <a:lstStyle/>
          <a:p>
            <a:r>
              <a:rPr lang="en-US" dirty="0">
                <a:latin typeface="Corbel" panose="020B0503020204020204" pitchFamily="34" charset="0"/>
              </a:rPr>
              <a:t>king</a:t>
            </a:r>
          </a:p>
        </p:txBody>
      </p:sp>
      <p:sp>
        <p:nvSpPr>
          <p:cNvPr id="52" name="TextBox 51">
            <a:extLst>
              <a:ext uri="{FF2B5EF4-FFF2-40B4-BE49-F238E27FC236}">
                <a16:creationId xmlns:a16="http://schemas.microsoft.com/office/drawing/2014/main" id="{CEA3AF6D-D512-67A0-B41F-0FA91A865AEF}"/>
              </a:ext>
            </a:extLst>
          </p:cNvPr>
          <p:cNvSpPr txBox="1"/>
          <p:nvPr/>
        </p:nvSpPr>
        <p:spPr>
          <a:xfrm>
            <a:off x="7106426" y="2022190"/>
            <a:ext cx="721672" cy="369332"/>
          </a:xfrm>
          <a:prstGeom prst="rect">
            <a:avLst/>
          </a:prstGeom>
          <a:noFill/>
        </p:spPr>
        <p:txBody>
          <a:bodyPr wrap="none" rtlCol="0">
            <a:spAutoFit/>
          </a:bodyPr>
          <a:lstStyle/>
          <a:p>
            <a:r>
              <a:rPr lang="en-US" dirty="0">
                <a:latin typeface="Corbel" panose="020B0503020204020204" pitchFamily="34" charset="0"/>
              </a:rPr>
              <a:t>brave</a:t>
            </a:r>
          </a:p>
        </p:txBody>
      </p:sp>
    </p:spTree>
    <p:extLst>
      <p:ext uri="{BB962C8B-B14F-4D97-AF65-F5344CB8AC3E}">
        <p14:creationId xmlns:p14="http://schemas.microsoft.com/office/powerpoint/2010/main" val="1464528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63E9D-FDC4-48E7-089F-5A770A7D91A3}"/>
              </a:ext>
            </a:extLst>
          </p:cNvPr>
          <p:cNvSpPr>
            <a:spLocks noGrp="1"/>
          </p:cNvSpPr>
          <p:nvPr>
            <p:ph type="body" sz="quarter" idx="20"/>
          </p:nvPr>
        </p:nvSpPr>
        <p:spPr/>
        <p:txBody>
          <a:bodyPr/>
          <a:lstStyle/>
          <a:p>
            <a:r>
              <a:rPr lang="en-US" dirty="0"/>
              <a:t>Professions Bias  as  Unconscious bias</a:t>
            </a:r>
          </a:p>
          <a:p>
            <a:endParaRPr lang="en-US" dirty="0"/>
          </a:p>
        </p:txBody>
      </p:sp>
      <p:sp>
        <p:nvSpPr>
          <p:cNvPr id="3" name="Text Placeholder 2">
            <a:extLst>
              <a:ext uri="{FF2B5EF4-FFF2-40B4-BE49-F238E27FC236}">
                <a16:creationId xmlns:a16="http://schemas.microsoft.com/office/drawing/2014/main" id="{A0B88F52-3BF2-A249-7445-6E15B66A361D}"/>
              </a:ext>
            </a:extLst>
          </p:cNvPr>
          <p:cNvSpPr>
            <a:spLocks noGrp="1"/>
          </p:cNvSpPr>
          <p:nvPr>
            <p:ph type="body" sz="quarter" idx="14"/>
          </p:nvPr>
        </p:nvSpPr>
        <p:spPr/>
        <p:txBody>
          <a:bodyPr/>
          <a:lstStyle/>
          <a:p>
            <a:endParaRPr lang="en-US" dirty="0"/>
          </a:p>
        </p:txBody>
      </p:sp>
      <p:pic>
        <p:nvPicPr>
          <p:cNvPr id="4" name="Picture 2" descr="A Recruiting Lose-Lose: When You Can't Put Your Bias and Prejudices Aside -  RecruitingDaily">
            <a:extLst>
              <a:ext uri="{FF2B5EF4-FFF2-40B4-BE49-F238E27FC236}">
                <a16:creationId xmlns:a16="http://schemas.microsoft.com/office/drawing/2014/main" id="{941109D6-A2DF-689B-68E4-E7C94DE03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84" y="1191848"/>
            <a:ext cx="3811588" cy="2820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0 Things Every Programmer Should Know | by javinpaul | The Startup | Medium">
            <a:extLst>
              <a:ext uri="{FF2B5EF4-FFF2-40B4-BE49-F238E27FC236}">
                <a16:creationId xmlns:a16="http://schemas.microsoft.com/office/drawing/2014/main" id="{1F07CDD6-7FCE-7DFB-0760-E55F02C77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571" y="1080346"/>
            <a:ext cx="2113403" cy="1367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19,529 Teacher Clip Art Images, Stock Photos &amp; Vectors | Shutterstock">
            <a:extLst>
              <a:ext uri="{FF2B5EF4-FFF2-40B4-BE49-F238E27FC236}">
                <a16:creationId xmlns:a16="http://schemas.microsoft.com/office/drawing/2014/main" id="{491CDD13-48D8-76D7-34CD-2CE5E585B5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39" r="2633" b="7196"/>
          <a:stretch/>
        </p:blipFill>
        <p:spPr bwMode="auto">
          <a:xfrm>
            <a:off x="6291198" y="2522404"/>
            <a:ext cx="1612150" cy="231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923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A28D85-953A-B3DF-D3B5-61FE96FF37FB}"/>
              </a:ext>
            </a:extLst>
          </p:cNvPr>
          <p:cNvSpPr>
            <a:spLocks noGrp="1"/>
          </p:cNvSpPr>
          <p:nvPr>
            <p:ph type="body" sz="quarter" idx="20"/>
          </p:nvPr>
        </p:nvSpPr>
        <p:spPr/>
        <p:txBody>
          <a:bodyPr/>
          <a:lstStyle/>
          <a:p>
            <a:r>
              <a:rPr lang="en-US" dirty="0"/>
              <a:t>Word2Vec : Neural Network representation</a:t>
            </a:r>
          </a:p>
        </p:txBody>
      </p:sp>
      <p:sp>
        <p:nvSpPr>
          <p:cNvPr id="3" name="Text Placeholder 2">
            <a:extLst>
              <a:ext uri="{FF2B5EF4-FFF2-40B4-BE49-F238E27FC236}">
                <a16:creationId xmlns:a16="http://schemas.microsoft.com/office/drawing/2014/main" id="{F9561EF2-F421-9497-85D5-E812DDE2AE7F}"/>
              </a:ext>
            </a:extLst>
          </p:cNvPr>
          <p:cNvSpPr>
            <a:spLocks noGrp="1"/>
          </p:cNvSpPr>
          <p:nvPr>
            <p:ph type="body" sz="quarter" idx="14"/>
          </p:nvPr>
        </p:nvSpPr>
        <p:spPr/>
        <p:txBody>
          <a:bodyPr/>
          <a:lstStyle/>
          <a:p>
            <a:endParaRPr lang="en-US"/>
          </a:p>
        </p:txBody>
      </p:sp>
      <p:sp>
        <p:nvSpPr>
          <p:cNvPr id="4" name="Rounded Rectangle 4">
            <a:extLst>
              <a:ext uri="{FF2B5EF4-FFF2-40B4-BE49-F238E27FC236}">
                <a16:creationId xmlns:a16="http://schemas.microsoft.com/office/drawing/2014/main" id="{CC85DC05-1A83-E0A5-29B4-E93EE9A2BF77}"/>
              </a:ext>
            </a:extLst>
          </p:cNvPr>
          <p:cNvSpPr/>
          <p:nvPr/>
        </p:nvSpPr>
        <p:spPr>
          <a:xfrm>
            <a:off x="2111662"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ounded Rectangle 5">
            <a:extLst>
              <a:ext uri="{FF2B5EF4-FFF2-40B4-BE49-F238E27FC236}">
                <a16:creationId xmlns:a16="http://schemas.microsoft.com/office/drawing/2014/main" id="{047C24FA-5E96-DA51-FAC1-070FC7F6954B}"/>
              </a:ext>
            </a:extLst>
          </p:cNvPr>
          <p:cNvSpPr/>
          <p:nvPr/>
        </p:nvSpPr>
        <p:spPr>
          <a:xfrm>
            <a:off x="4174331"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6">
            <a:extLst>
              <a:ext uri="{FF2B5EF4-FFF2-40B4-BE49-F238E27FC236}">
                <a16:creationId xmlns:a16="http://schemas.microsoft.com/office/drawing/2014/main" id="{79BB7C6E-4949-61F0-C75A-9E9FB06BD083}"/>
              </a:ext>
            </a:extLst>
          </p:cNvPr>
          <p:cNvSpPr/>
          <p:nvPr/>
        </p:nvSpPr>
        <p:spPr>
          <a:xfrm>
            <a:off x="6237000"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61FA07E-0E8B-89D7-DAAC-E746A0B46582}"/>
              </a:ext>
            </a:extLst>
          </p:cNvPr>
          <p:cNvSpPr>
            <a:spLocks noChangeAspect="1"/>
          </p:cNvSpPr>
          <p:nvPr/>
        </p:nvSpPr>
        <p:spPr>
          <a:xfrm>
            <a:off x="2298844"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8" name="Oval 7">
            <a:extLst>
              <a:ext uri="{FF2B5EF4-FFF2-40B4-BE49-F238E27FC236}">
                <a16:creationId xmlns:a16="http://schemas.microsoft.com/office/drawing/2014/main" id="{B270A2D0-F5C5-65C4-752A-5899E27B2BED}"/>
              </a:ext>
            </a:extLst>
          </p:cNvPr>
          <p:cNvSpPr>
            <a:spLocks noChangeAspect="1"/>
          </p:cNvSpPr>
          <p:nvPr/>
        </p:nvSpPr>
        <p:spPr>
          <a:xfrm>
            <a:off x="2298844"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9" name="Oval 8">
            <a:extLst>
              <a:ext uri="{FF2B5EF4-FFF2-40B4-BE49-F238E27FC236}">
                <a16:creationId xmlns:a16="http://schemas.microsoft.com/office/drawing/2014/main" id="{1077A6AE-A29F-C524-2921-482D3874DBE5}"/>
              </a:ext>
            </a:extLst>
          </p:cNvPr>
          <p:cNvSpPr>
            <a:spLocks noChangeAspect="1"/>
          </p:cNvSpPr>
          <p:nvPr/>
        </p:nvSpPr>
        <p:spPr>
          <a:xfrm>
            <a:off x="2290181"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0" name="Oval 9">
            <a:extLst>
              <a:ext uri="{FF2B5EF4-FFF2-40B4-BE49-F238E27FC236}">
                <a16:creationId xmlns:a16="http://schemas.microsoft.com/office/drawing/2014/main" id="{0B1E1CB2-D24D-ED40-F84E-01B01972AA28}"/>
              </a:ext>
            </a:extLst>
          </p:cNvPr>
          <p:cNvSpPr>
            <a:spLocks noChangeAspect="1"/>
          </p:cNvSpPr>
          <p:nvPr/>
        </p:nvSpPr>
        <p:spPr>
          <a:xfrm>
            <a:off x="2294513"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7293C7BA-4908-F22D-CAA2-348F7340A370}"/>
              </a:ext>
            </a:extLst>
          </p:cNvPr>
          <p:cNvSpPr>
            <a:spLocks noChangeAspect="1"/>
          </p:cNvSpPr>
          <p:nvPr/>
        </p:nvSpPr>
        <p:spPr>
          <a:xfrm>
            <a:off x="2294513"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2" name="Oval 11">
            <a:extLst>
              <a:ext uri="{FF2B5EF4-FFF2-40B4-BE49-F238E27FC236}">
                <a16:creationId xmlns:a16="http://schemas.microsoft.com/office/drawing/2014/main" id="{1EDEBD25-E8A4-940A-A461-0AF1B1362880}"/>
              </a:ext>
            </a:extLst>
          </p:cNvPr>
          <p:cNvSpPr>
            <a:spLocks noChangeAspect="1"/>
          </p:cNvSpPr>
          <p:nvPr/>
        </p:nvSpPr>
        <p:spPr>
          <a:xfrm>
            <a:off x="2290181"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049C5F27-332A-FCA3-185D-9F06035DFFAD}"/>
              </a:ext>
            </a:extLst>
          </p:cNvPr>
          <p:cNvSpPr>
            <a:spLocks noChangeAspect="1"/>
          </p:cNvSpPr>
          <p:nvPr/>
        </p:nvSpPr>
        <p:spPr>
          <a:xfrm>
            <a:off x="6424181"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4" name="Oval 13">
            <a:extLst>
              <a:ext uri="{FF2B5EF4-FFF2-40B4-BE49-F238E27FC236}">
                <a16:creationId xmlns:a16="http://schemas.microsoft.com/office/drawing/2014/main" id="{66842F3F-21D2-30C5-CACD-9595D93E61C9}"/>
              </a:ext>
            </a:extLst>
          </p:cNvPr>
          <p:cNvSpPr>
            <a:spLocks noChangeAspect="1"/>
          </p:cNvSpPr>
          <p:nvPr/>
        </p:nvSpPr>
        <p:spPr>
          <a:xfrm>
            <a:off x="6424181"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5" name="Oval 14">
            <a:extLst>
              <a:ext uri="{FF2B5EF4-FFF2-40B4-BE49-F238E27FC236}">
                <a16:creationId xmlns:a16="http://schemas.microsoft.com/office/drawing/2014/main" id="{C84D5D29-3E7B-0107-6FED-83D2058F55FF}"/>
              </a:ext>
            </a:extLst>
          </p:cNvPr>
          <p:cNvSpPr>
            <a:spLocks noChangeAspect="1"/>
          </p:cNvSpPr>
          <p:nvPr/>
        </p:nvSpPr>
        <p:spPr>
          <a:xfrm>
            <a:off x="6415519"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3BAE6618-C4C0-8C1C-CA83-326EA29AABAD}"/>
              </a:ext>
            </a:extLst>
          </p:cNvPr>
          <p:cNvSpPr>
            <a:spLocks noChangeAspect="1"/>
          </p:cNvSpPr>
          <p:nvPr/>
        </p:nvSpPr>
        <p:spPr>
          <a:xfrm>
            <a:off x="6419850"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7" name="Oval 16">
            <a:extLst>
              <a:ext uri="{FF2B5EF4-FFF2-40B4-BE49-F238E27FC236}">
                <a16:creationId xmlns:a16="http://schemas.microsoft.com/office/drawing/2014/main" id="{EBF413F3-B2CF-4DC4-3C95-709EBA2729C2}"/>
              </a:ext>
            </a:extLst>
          </p:cNvPr>
          <p:cNvSpPr>
            <a:spLocks noChangeAspect="1"/>
          </p:cNvSpPr>
          <p:nvPr/>
        </p:nvSpPr>
        <p:spPr>
          <a:xfrm>
            <a:off x="6419850"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8" name="Oval 17">
            <a:extLst>
              <a:ext uri="{FF2B5EF4-FFF2-40B4-BE49-F238E27FC236}">
                <a16:creationId xmlns:a16="http://schemas.microsoft.com/office/drawing/2014/main" id="{069C91AC-066D-860B-1C82-4FEC753D819D}"/>
              </a:ext>
            </a:extLst>
          </p:cNvPr>
          <p:cNvSpPr>
            <a:spLocks noChangeAspect="1"/>
          </p:cNvSpPr>
          <p:nvPr/>
        </p:nvSpPr>
        <p:spPr>
          <a:xfrm>
            <a:off x="6415519"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51A09257-84BE-5595-AEB9-93D1992B4A38}"/>
              </a:ext>
            </a:extLst>
          </p:cNvPr>
          <p:cNvSpPr>
            <a:spLocks noChangeAspect="1"/>
          </p:cNvSpPr>
          <p:nvPr/>
        </p:nvSpPr>
        <p:spPr>
          <a:xfrm>
            <a:off x="4361513"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w1</a:t>
            </a:r>
          </a:p>
        </p:txBody>
      </p:sp>
      <p:sp>
        <p:nvSpPr>
          <p:cNvPr id="20" name="Oval 19">
            <a:extLst>
              <a:ext uri="{FF2B5EF4-FFF2-40B4-BE49-F238E27FC236}">
                <a16:creationId xmlns:a16="http://schemas.microsoft.com/office/drawing/2014/main" id="{AE53E974-0B7A-A137-EEC7-CDA62ABFA07B}"/>
              </a:ext>
            </a:extLst>
          </p:cNvPr>
          <p:cNvSpPr>
            <a:spLocks noChangeAspect="1"/>
          </p:cNvSpPr>
          <p:nvPr/>
        </p:nvSpPr>
        <p:spPr>
          <a:xfrm>
            <a:off x="4365844"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w2</a:t>
            </a:r>
          </a:p>
        </p:txBody>
      </p:sp>
      <p:cxnSp>
        <p:nvCxnSpPr>
          <p:cNvPr id="21" name="Straight Arrow Connector 20">
            <a:extLst>
              <a:ext uri="{FF2B5EF4-FFF2-40B4-BE49-F238E27FC236}">
                <a16:creationId xmlns:a16="http://schemas.microsoft.com/office/drawing/2014/main" id="{BB26AB3F-7D0E-E8A2-5758-82FD94C01D03}"/>
              </a:ext>
            </a:extLst>
          </p:cNvPr>
          <p:cNvCxnSpPr>
            <a:stCxn id="7" idx="6"/>
            <a:endCxn id="19" idx="2"/>
          </p:cNvCxnSpPr>
          <p:nvPr/>
        </p:nvCxnSpPr>
        <p:spPr>
          <a:xfrm>
            <a:off x="2719820"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3C049B94-BA81-DB90-2AED-D9FB9D008F1F}"/>
              </a:ext>
            </a:extLst>
          </p:cNvPr>
          <p:cNvCxnSpPr>
            <a:cxnSpLocks/>
            <a:stCxn id="7" idx="6"/>
            <a:endCxn id="20" idx="2"/>
          </p:cNvCxnSpPr>
          <p:nvPr/>
        </p:nvCxnSpPr>
        <p:spPr>
          <a:xfrm>
            <a:off x="2719819" y="1589737"/>
            <a:ext cx="1646025"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3" name="Straight Arrow Connector 22">
            <a:extLst>
              <a:ext uri="{FF2B5EF4-FFF2-40B4-BE49-F238E27FC236}">
                <a16:creationId xmlns:a16="http://schemas.microsoft.com/office/drawing/2014/main" id="{2705918F-4B79-7BFC-8CE3-7FFF9EE571CE}"/>
              </a:ext>
            </a:extLst>
          </p:cNvPr>
          <p:cNvCxnSpPr>
            <a:cxnSpLocks/>
            <a:stCxn id="8" idx="6"/>
            <a:endCxn id="19" idx="2"/>
          </p:cNvCxnSpPr>
          <p:nvPr/>
        </p:nvCxnSpPr>
        <p:spPr>
          <a:xfrm>
            <a:off x="2719820" y="2187678"/>
            <a:ext cx="1641694"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4" name="Straight Arrow Connector 23">
            <a:extLst>
              <a:ext uri="{FF2B5EF4-FFF2-40B4-BE49-F238E27FC236}">
                <a16:creationId xmlns:a16="http://schemas.microsoft.com/office/drawing/2014/main" id="{4E405652-C7DB-5E30-D483-E7407D274BE2}"/>
              </a:ext>
            </a:extLst>
          </p:cNvPr>
          <p:cNvCxnSpPr>
            <a:cxnSpLocks/>
            <a:stCxn id="8" idx="6"/>
            <a:endCxn id="20" idx="2"/>
          </p:cNvCxnSpPr>
          <p:nvPr/>
        </p:nvCxnSpPr>
        <p:spPr>
          <a:xfrm>
            <a:off x="2719819" y="2187678"/>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5" name="Straight Arrow Connector 24">
            <a:extLst>
              <a:ext uri="{FF2B5EF4-FFF2-40B4-BE49-F238E27FC236}">
                <a16:creationId xmlns:a16="http://schemas.microsoft.com/office/drawing/2014/main" id="{19C5D715-C216-354F-717F-6F93C68733A2}"/>
              </a:ext>
            </a:extLst>
          </p:cNvPr>
          <p:cNvCxnSpPr>
            <a:cxnSpLocks/>
            <a:stCxn id="9" idx="6"/>
            <a:endCxn id="20" idx="2"/>
          </p:cNvCxnSpPr>
          <p:nvPr/>
        </p:nvCxnSpPr>
        <p:spPr>
          <a:xfrm>
            <a:off x="2711156" y="2785618"/>
            <a:ext cx="1654688"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Straight Arrow Connector 25">
            <a:extLst>
              <a:ext uri="{FF2B5EF4-FFF2-40B4-BE49-F238E27FC236}">
                <a16:creationId xmlns:a16="http://schemas.microsoft.com/office/drawing/2014/main" id="{CFDADFA1-44B4-035F-4F0B-C329EFC6047F}"/>
              </a:ext>
            </a:extLst>
          </p:cNvPr>
          <p:cNvCxnSpPr>
            <a:cxnSpLocks/>
            <a:stCxn id="9" idx="6"/>
            <a:endCxn id="19" idx="2"/>
          </p:cNvCxnSpPr>
          <p:nvPr/>
        </p:nvCxnSpPr>
        <p:spPr>
          <a:xfrm>
            <a:off x="2711158" y="278561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7" name="Straight Arrow Connector 26">
            <a:extLst>
              <a:ext uri="{FF2B5EF4-FFF2-40B4-BE49-F238E27FC236}">
                <a16:creationId xmlns:a16="http://schemas.microsoft.com/office/drawing/2014/main" id="{51FFD78E-51EA-D3ED-55A1-B31E1EF16BFA}"/>
              </a:ext>
            </a:extLst>
          </p:cNvPr>
          <p:cNvCxnSpPr>
            <a:cxnSpLocks/>
            <a:stCxn id="10" idx="6"/>
            <a:endCxn id="19" idx="2"/>
          </p:cNvCxnSpPr>
          <p:nvPr/>
        </p:nvCxnSpPr>
        <p:spPr>
          <a:xfrm flipV="1">
            <a:off x="2715488" y="2785618"/>
            <a:ext cx="1646025"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6872CE3D-C6C0-7AF1-FE25-589CA319E0F4}"/>
              </a:ext>
            </a:extLst>
          </p:cNvPr>
          <p:cNvCxnSpPr>
            <a:cxnSpLocks/>
            <a:stCxn id="10" idx="6"/>
            <a:endCxn id="20" idx="2"/>
          </p:cNvCxnSpPr>
          <p:nvPr/>
        </p:nvCxnSpPr>
        <p:spPr>
          <a:xfrm>
            <a:off x="2715489" y="338355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9" name="Straight Arrow Connector 28">
            <a:extLst>
              <a:ext uri="{FF2B5EF4-FFF2-40B4-BE49-F238E27FC236}">
                <a16:creationId xmlns:a16="http://schemas.microsoft.com/office/drawing/2014/main" id="{C013EB4E-3DDB-12A7-7602-A33956467A33}"/>
              </a:ext>
            </a:extLst>
          </p:cNvPr>
          <p:cNvCxnSpPr>
            <a:cxnSpLocks/>
            <a:stCxn id="11" idx="6"/>
            <a:endCxn id="19" idx="2"/>
          </p:cNvCxnSpPr>
          <p:nvPr/>
        </p:nvCxnSpPr>
        <p:spPr>
          <a:xfrm flipV="1">
            <a:off x="2715488" y="2785619"/>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id="{641E6471-C1D5-C0D4-4F66-BD18E2B34028}"/>
              </a:ext>
            </a:extLst>
          </p:cNvPr>
          <p:cNvCxnSpPr>
            <a:cxnSpLocks/>
            <a:stCxn id="11" idx="6"/>
            <a:endCxn id="20" idx="2"/>
          </p:cNvCxnSpPr>
          <p:nvPr/>
        </p:nvCxnSpPr>
        <p:spPr>
          <a:xfrm flipV="1">
            <a:off x="2715489" y="3383559"/>
            <a:ext cx="1650356"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1" name="Straight Arrow Connector 30">
            <a:extLst>
              <a:ext uri="{FF2B5EF4-FFF2-40B4-BE49-F238E27FC236}">
                <a16:creationId xmlns:a16="http://schemas.microsoft.com/office/drawing/2014/main" id="{2DA18A18-D4DB-715E-82B9-B4DE2A088A9B}"/>
              </a:ext>
            </a:extLst>
          </p:cNvPr>
          <p:cNvCxnSpPr>
            <a:cxnSpLocks/>
            <a:stCxn id="12" idx="6"/>
            <a:endCxn id="19" idx="2"/>
          </p:cNvCxnSpPr>
          <p:nvPr/>
        </p:nvCxnSpPr>
        <p:spPr>
          <a:xfrm flipV="1">
            <a:off x="2711158" y="2785619"/>
            <a:ext cx="1650356"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id="{8B2494EE-3386-A135-75A9-74B2CE1938F3}"/>
              </a:ext>
            </a:extLst>
          </p:cNvPr>
          <p:cNvCxnSpPr>
            <a:cxnSpLocks/>
            <a:stCxn id="12" idx="6"/>
            <a:endCxn id="20" idx="2"/>
          </p:cNvCxnSpPr>
          <p:nvPr/>
        </p:nvCxnSpPr>
        <p:spPr>
          <a:xfrm flipV="1">
            <a:off x="2711156" y="3383559"/>
            <a:ext cx="1654688"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3" name="Straight Arrow Connector 32">
            <a:extLst>
              <a:ext uri="{FF2B5EF4-FFF2-40B4-BE49-F238E27FC236}">
                <a16:creationId xmlns:a16="http://schemas.microsoft.com/office/drawing/2014/main" id="{0D6F7D2B-7E72-9D70-97F6-E7828D70F37E}"/>
              </a:ext>
            </a:extLst>
          </p:cNvPr>
          <p:cNvCxnSpPr>
            <a:cxnSpLocks/>
            <a:stCxn id="19" idx="6"/>
            <a:endCxn id="13" idx="2"/>
          </p:cNvCxnSpPr>
          <p:nvPr/>
        </p:nvCxnSpPr>
        <p:spPr>
          <a:xfrm flipV="1">
            <a:off x="4782489"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4" name="Straight Arrow Connector 33">
            <a:extLst>
              <a:ext uri="{FF2B5EF4-FFF2-40B4-BE49-F238E27FC236}">
                <a16:creationId xmlns:a16="http://schemas.microsoft.com/office/drawing/2014/main" id="{717DC484-22F4-B2D5-A638-9B310E1EFD00}"/>
              </a:ext>
            </a:extLst>
          </p:cNvPr>
          <p:cNvCxnSpPr>
            <a:cxnSpLocks/>
            <a:stCxn id="19" idx="6"/>
          </p:cNvCxnSpPr>
          <p:nvPr/>
        </p:nvCxnSpPr>
        <p:spPr>
          <a:xfrm flipV="1">
            <a:off x="4782489" y="2187678"/>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5" name="Straight Arrow Connector 34">
            <a:extLst>
              <a:ext uri="{FF2B5EF4-FFF2-40B4-BE49-F238E27FC236}">
                <a16:creationId xmlns:a16="http://schemas.microsoft.com/office/drawing/2014/main" id="{666D9CFF-11D0-5F26-89BB-E1BF6276451E}"/>
              </a:ext>
            </a:extLst>
          </p:cNvPr>
          <p:cNvCxnSpPr>
            <a:cxnSpLocks/>
            <a:stCxn id="19" idx="6"/>
            <a:endCxn id="15" idx="2"/>
          </p:cNvCxnSpPr>
          <p:nvPr/>
        </p:nvCxnSpPr>
        <p:spPr>
          <a:xfrm>
            <a:off x="4782489" y="278561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6" name="Straight Arrow Connector 35">
            <a:extLst>
              <a:ext uri="{FF2B5EF4-FFF2-40B4-BE49-F238E27FC236}">
                <a16:creationId xmlns:a16="http://schemas.microsoft.com/office/drawing/2014/main" id="{3114F2F0-01DB-0DEA-1FB0-3F894F7DF004}"/>
              </a:ext>
            </a:extLst>
          </p:cNvPr>
          <p:cNvCxnSpPr>
            <a:cxnSpLocks/>
            <a:stCxn id="19" idx="6"/>
            <a:endCxn id="16" idx="2"/>
          </p:cNvCxnSpPr>
          <p:nvPr/>
        </p:nvCxnSpPr>
        <p:spPr>
          <a:xfrm>
            <a:off x="4782487" y="2785618"/>
            <a:ext cx="1637363"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7" name="Straight Arrow Connector 36">
            <a:extLst>
              <a:ext uri="{FF2B5EF4-FFF2-40B4-BE49-F238E27FC236}">
                <a16:creationId xmlns:a16="http://schemas.microsoft.com/office/drawing/2014/main" id="{3BE78A1B-BE47-3ECE-1E75-D7944BF16523}"/>
              </a:ext>
            </a:extLst>
          </p:cNvPr>
          <p:cNvCxnSpPr>
            <a:cxnSpLocks/>
            <a:stCxn id="19" idx="6"/>
            <a:endCxn id="17" idx="2"/>
          </p:cNvCxnSpPr>
          <p:nvPr/>
        </p:nvCxnSpPr>
        <p:spPr>
          <a:xfrm>
            <a:off x="4782487" y="2785619"/>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8" name="Straight Arrow Connector 37">
            <a:extLst>
              <a:ext uri="{FF2B5EF4-FFF2-40B4-BE49-F238E27FC236}">
                <a16:creationId xmlns:a16="http://schemas.microsoft.com/office/drawing/2014/main" id="{3F88F0EC-55DA-3A2B-0F11-FA66CF43A0B2}"/>
              </a:ext>
            </a:extLst>
          </p:cNvPr>
          <p:cNvCxnSpPr>
            <a:cxnSpLocks/>
            <a:stCxn id="19" idx="6"/>
            <a:endCxn id="18" idx="2"/>
          </p:cNvCxnSpPr>
          <p:nvPr/>
        </p:nvCxnSpPr>
        <p:spPr>
          <a:xfrm>
            <a:off x="4782489" y="2785619"/>
            <a:ext cx="1633031"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9" name="Straight Arrow Connector 38">
            <a:extLst>
              <a:ext uri="{FF2B5EF4-FFF2-40B4-BE49-F238E27FC236}">
                <a16:creationId xmlns:a16="http://schemas.microsoft.com/office/drawing/2014/main" id="{7E159BFA-504E-E7D9-8912-C173C4BD86EE}"/>
              </a:ext>
            </a:extLst>
          </p:cNvPr>
          <p:cNvCxnSpPr>
            <a:cxnSpLocks/>
            <a:stCxn id="20" idx="6"/>
            <a:endCxn id="13" idx="2"/>
          </p:cNvCxnSpPr>
          <p:nvPr/>
        </p:nvCxnSpPr>
        <p:spPr>
          <a:xfrm flipV="1">
            <a:off x="4786819" y="1589737"/>
            <a:ext cx="1637363"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0" name="Straight Arrow Connector 39">
            <a:extLst>
              <a:ext uri="{FF2B5EF4-FFF2-40B4-BE49-F238E27FC236}">
                <a16:creationId xmlns:a16="http://schemas.microsoft.com/office/drawing/2014/main" id="{AEFEBA40-4317-AE73-911D-86798642BBC9}"/>
              </a:ext>
            </a:extLst>
          </p:cNvPr>
          <p:cNvCxnSpPr>
            <a:cxnSpLocks/>
            <a:stCxn id="20" idx="6"/>
            <a:endCxn id="14" idx="2"/>
          </p:cNvCxnSpPr>
          <p:nvPr/>
        </p:nvCxnSpPr>
        <p:spPr>
          <a:xfrm flipV="1">
            <a:off x="4786819" y="2187678"/>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1" name="Straight Arrow Connector 40">
            <a:extLst>
              <a:ext uri="{FF2B5EF4-FFF2-40B4-BE49-F238E27FC236}">
                <a16:creationId xmlns:a16="http://schemas.microsoft.com/office/drawing/2014/main" id="{5BECE258-F7AE-001A-4DC2-C40B2BDFB236}"/>
              </a:ext>
            </a:extLst>
          </p:cNvPr>
          <p:cNvCxnSpPr>
            <a:cxnSpLocks/>
            <a:stCxn id="20" idx="6"/>
            <a:endCxn id="15" idx="2"/>
          </p:cNvCxnSpPr>
          <p:nvPr/>
        </p:nvCxnSpPr>
        <p:spPr>
          <a:xfrm flipV="1">
            <a:off x="4786819" y="2785618"/>
            <a:ext cx="1628700"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Straight Arrow Connector 41">
            <a:extLst>
              <a:ext uri="{FF2B5EF4-FFF2-40B4-BE49-F238E27FC236}">
                <a16:creationId xmlns:a16="http://schemas.microsoft.com/office/drawing/2014/main" id="{9E0B57EB-E70C-310C-C522-4EF97CF12E0E}"/>
              </a:ext>
            </a:extLst>
          </p:cNvPr>
          <p:cNvCxnSpPr>
            <a:cxnSpLocks/>
            <a:stCxn id="20" idx="6"/>
            <a:endCxn id="16" idx="2"/>
          </p:cNvCxnSpPr>
          <p:nvPr/>
        </p:nvCxnSpPr>
        <p:spPr>
          <a:xfrm>
            <a:off x="4786820" y="338355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3" name="Straight Arrow Connector 42">
            <a:extLst>
              <a:ext uri="{FF2B5EF4-FFF2-40B4-BE49-F238E27FC236}">
                <a16:creationId xmlns:a16="http://schemas.microsoft.com/office/drawing/2014/main" id="{399E4FE8-0480-B2BF-C6B4-656FFC23F980}"/>
              </a:ext>
            </a:extLst>
          </p:cNvPr>
          <p:cNvCxnSpPr>
            <a:cxnSpLocks/>
            <a:stCxn id="20" idx="6"/>
            <a:endCxn id="17" idx="2"/>
          </p:cNvCxnSpPr>
          <p:nvPr/>
        </p:nvCxnSpPr>
        <p:spPr>
          <a:xfrm>
            <a:off x="4786820" y="3383559"/>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Straight Arrow Connector 43">
            <a:extLst>
              <a:ext uri="{FF2B5EF4-FFF2-40B4-BE49-F238E27FC236}">
                <a16:creationId xmlns:a16="http://schemas.microsoft.com/office/drawing/2014/main" id="{6A6786D4-B322-FB1D-B38C-62FCE7F080DE}"/>
              </a:ext>
            </a:extLst>
          </p:cNvPr>
          <p:cNvCxnSpPr>
            <a:cxnSpLocks/>
            <a:stCxn id="20" idx="6"/>
            <a:endCxn id="18" idx="2"/>
          </p:cNvCxnSpPr>
          <p:nvPr/>
        </p:nvCxnSpPr>
        <p:spPr>
          <a:xfrm>
            <a:off x="4786819" y="3383559"/>
            <a:ext cx="1628700"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TextBox 44">
            <a:extLst>
              <a:ext uri="{FF2B5EF4-FFF2-40B4-BE49-F238E27FC236}">
                <a16:creationId xmlns:a16="http://schemas.microsoft.com/office/drawing/2014/main" id="{6CFE24AD-75C7-C406-9479-7D52DC943B37}"/>
              </a:ext>
            </a:extLst>
          </p:cNvPr>
          <p:cNvSpPr txBox="1"/>
          <p:nvPr/>
        </p:nvSpPr>
        <p:spPr>
          <a:xfrm>
            <a:off x="4057580" y="929918"/>
            <a:ext cx="1391728" cy="369332"/>
          </a:xfrm>
          <a:prstGeom prst="rect">
            <a:avLst/>
          </a:prstGeom>
          <a:noFill/>
        </p:spPr>
        <p:txBody>
          <a:bodyPr wrap="none" rtlCol="0">
            <a:spAutoFit/>
          </a:bodyPr>
          <a:lstStyle/>
          <a:p>
            <a:r>
              <a:rPr lang="en-US" dirty="0">
                <a:latin typeface="Corbel" panose="020B0503020204020204" pitchFamily="34" charset="0"/>
              </a:rPr>
              <a:t>Hidden layer</a:t>
            </a:r>
          </a:p>
        </p:txBody>
      </p:sp>
      <p:sp>
        <p:nvSpPr>
          <p:cNvPr id="46" name="TextBox 45">
            <a:extLst>
              <a:ext uri="{FF2B5EF4-FFF2-40B4-BE49-F238E27FC236}">
                <a16:creationId xmlns:a16="http://schemas.microsoft.com/office/drawing/2014/main" id="{D246DBFB-7E84-A760-B284-361ADECCA321}"/>
              </a:ext>
            </a:extLst>
          </p:cNvPr>
          <p:cNvSpPr txBox="1"/>
          <p:nvPr/>
        </p:nvSpPr>
        <p:spPr>
          <a:xfrm>
            <a:off x="2058967" y="929918"/>
            <a:ext cx="1200970" cy="369332"/>
          </a:xfrm>
          <a:prstGeom prst="rect">
            <a:avLst/>
          </a:prstGeom>
          <a:noFill/>
        </p:spPr>
        <p:txBody>
          <a:bodyPr wrap="none" rtlCol="0">
            <a:spAutoFit/>
          </a:bodyPr>
          <a:lstStyle/>
          <a:p>
            <a:r>
              <a:rPr lang="en-US" dirty="0">
                <a:latin typeface="Corbel" panose="020B0503020204020204" pitchFamily="34" charset="0"/>
              </a:rPr>
              <a:t>Input layer</a:t>
            </a:r>
          </a:p>
        </p:txBody>
      </p:sp>
      <p:sp>
        <p:nvSpPr>
          <p:cNvPr id="47" name="TextBox 46">
            <a:extLst>
              <a:ext uri="{FF2B5EF4-FFF2-40B4-BE49-F238E27FC236}">
                <a16:creationId xmlns:a16="http://schemas.microsoft.com/office/drawing/2014/main" id="{5490920C-9FF9-003C-EE23-1C823E68F553}"/>
              </a:ext>
            </a:extLst>
          </p:cNvPr>
          <p:cNvSpPr txBox="1"/>
          <p:nvPr/>
        </p:nvSpPr>
        <p:spPr>
          <a:xfrm>
            <a:off x="5952871" y="929918"/>
            <a:ext cx="1818126" cy="369332"/>
          </a:xfrm>
          <a:prstGeom prst="rect">
            <a:avLst/>
          </a:prstGeom>
          <a:noFill/>
        </p:spPr>
        <p:txBody>
          <a:bodyPr wrap="none" rtlCol="0">
            <a:spAutoFit/>
          </a:bodyPr>
          <a:lstStyle/>
          <a:p>
            <a:r>
              <a:rPr lang="en-US" dirty="0">
                <a:latin typeface="Corbel" panose="020B0503020204020204" pitchFamily="34" charset="0"/>
              </a:rPr>
              <a:t>Output (sigmoid)</a:t>
            </a:r>
          </a:p>
        </p:txBody>
      </p:sp>
      <p:sp>
        <p:nvSpPr>
          <p:cNvPr id="48" name="TextBox 47">
            <a:extLst>
              <a:ext uri="{FF2B5EF4-FFF2-40B4-BE49-F238E27FC236}">
                <a16:creationId xmlns:a16="http://schemas.microsoft.com/office/drawing/2014/main" id="{275B3075-3E54-7690-8573-799364E9CAD4}"/>
              </a:ext>
            </a:extLst>
          </p:cNvPr>
          <p:cNvSpPr txBox="1"/>
          <p:nvPr/>
        </p:nvSpPr>
        <p:spPr>
          <a:xfrm>
            <a:off x="3323645" y="1708780"/>
            <a:ext cx="659155"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w</a:t>
            </a:r>
            <a:r>
              <a:rPr lang="en-US" sz="2400" dirty="0">
                <a:latin typeface="Corbel" panose="020B0503020204020204" pitchFamily="34" charset="0"/>
              </a:rPr>
              <a:t>|</a:t>
            </a:r>
          </a:p>
        </p:txBody>
      </p:sp>
      <p:sp>
        <p:nvSpPr>
          <p:cNvPr id="49" name="TextBox 48">
            <a:extLst>
              <a:ext uri="{FF2B5EF4-FFF2-40B4-BE49-F238E27FC236}">
                <a16:creationId xmlns:a16="http://schemas.microsoft.com/office/drawing/2014/main" id="{B66B5341-C575-E29D-96F4-0D639D6FABD0}"/>
              </a:ext>
            </a:extLst>
          </p:cNvPr>
          <p:cNvSpPr txBox="1"/>
          <p:nvPr/>
        </p:nvSpPr>
        <p:spPr>
          <a:xfrm>
            <a:off x="5300008" y="1722109"/>
            <a:ext cx="590996"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c</a:t>
            </a:r>
            <a:r>
              <a:rPr lang="en-US" sz="2400" dirty="0">
                <a:latin typeface="Corbel" panose="020B0503020204020204" pitchFamily="34" charset="0"/>
              </a:rPr>
              <a:t>|</a:t>
            </a:r>
          </a:p>
        </p:txBody>
      </p:sp>
      <p:sp>
        <p:nvSpPr>
          <p:cNvPr id="50" name="TextBox 49">
            <a:extLst>
              <a:ext uri="{FF2B5EF4-FFF2-40B4-BE49-F238E27FC236}">
                <a16:creationId xmlns:a16="http://schemas.microsoft.com/office/drawing/2014/main" id="{CADF2C39-83E9-D350-90D3-06084B2DF9B7}"/>
              </a:ext>
            </a:extLst>
          </p:cNvPr>
          <p:cNvSpPr txBox="1"/>
          <p:nvPr/>
        </p:nvSpPr>
        <p:spPr>
          <a:xfrm>
            <a:off x="1454242" y="3245060"/>
            <a:ext cx="777777" cy="369332"/>
          </a:xfrm>
          <a:prstGeom prst="rect">
            <a:avLst/>
          </a:prstGeom>
          <a:noFill/>
        </p:spPr>
        <p:txBody>
          <a:bodyPr wrap="none" rtlCol="0">
            <a:spAutoFit/>
          </a:bodyPr>
          <a:lstStyle/>
          <a:p>
            <a:r>
              <a:rPr lang="en-US" dirty="0">
                <a:latin typeface="Corbel" panose="020B0503020204020204" pitchFamily="34" charset="0"/>
              </a:rPr>
              <a:t>queen</a:t>
            </a:r>
          </a:p>
        </p:txBody>
      </p:sp>
      <p:sp>
        <p:nvSpPr>
          <p:cNvPr id="51" name="TextBox 50">
            <a:extLst>
              <a:ext uri="{FF2B5EF4-FFF2-40B4-BE49-F238E27FC236}">
                <a16:creationId xmlns:a16="http://schemas.microsoft.com/office/drawing/2014/main" id="{BAF3B935-9BB5-2AEA-F5EF-A87A491F50CF}"/>
              </a:ext>
            </a:extLst>
          </p:cNvPr>
          <p:cNvSpPr txBox="1"/>
          <p:nvPr/>
        </p:nvSpPr>
        <p:spPr>
          <a:xfrm>
            <a:off x="7096009" y="3832080"/>
            <a:ext cx="1037463" cy="369332"/>
          </a:xfrm>
          <a:prstGeom prst="rect">
            <a:avLst/>
          </a:prstGeom>
          <a:noFill/>
        </p:spPr>
        <p:txBody>
          <a:bodyPr wrap="none" rtlCol="0">
            <a:spAutoFit/>
          </a:bodyPr>
          <a:lstStyle/>
          <a:p>
            <a:r>
              <a:rPr lang="en-US" dirty="0">
                <a:latin typeface="Corbel" panose="020B0503020204020204" pitchFamily="34" charset="0"/>
              </a:rPr>
              <a:t>beautiful</a:t>
            </a:r>
          </a:p>
        </p:txBody>
      </p:sp>
      <p:sp>
        <p:nvSpPr>
          <p:cNvPr id="52" name="TextBox 51">
            <a:extLst>
              <a:ext uri="{FF2B5EF4-FFF2-40B4-BE49-F238E27FC236}">
                <a16:creationId xmlns:a16="http://schemas.microsoft.com/office/drawing/2014/main" id="{2B83242A-7987-AF11-19EF-B4ED52748439}"/>
              </a:ext>
            </a:extLst>
          </p:cNvPr>
          <p:cNvSpPr txBox="1"/>
          <p:nvPr/>
        </p:nvSpPr>
        <p:spPr>
          <a:xfrm>
            <a:off x="7106427" y="4422490"/>
            <a:ext cx="901209" cy="369332"/>
          </a:xfrm>
          <a:prstGeom prst="rect">
            <a:avLst/>
          </a:prstGeom>
          <a:noFill/>
        </p:spPr>
        <p:txBody>
          <a:bodyPr wrap="none" rtlCol="0">
            <a:spAutoFit/>
          </a:bodyPr>
          <a:lstStyle/>
          <a:p>
            <a:r>
              <a:rPr lang="en-US" dirty="0">
                <a:latin typeface="Corbel" panose="020B0503020204020204" pitchFamily="34" charset="0"/>
              </a:rPr>
              <a:t>women</a:t>
            </a:r>
          </a:p>
        </p:txBody>
      </p:sp>
    </p:spTree>
    <p:extLst>
      <p:ext uri="{BB962C8B-B14F-4D97-AF65-F5344CB8AC3E}">
        <p14:creationId xmlns:p14="http://schemas.microsoft.com/office/powerpoint/2010/main" val="2103776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41BEAA-11F4-73FD-286B-6904DCB971F1}"/>
              </a:ext>
            </a:extLst>
          </p:cNvPr>
          <p:cNvSpPr>
            <a:spLocks noGrp="1"/>
          </p:cNvSpPr>
          <p:nvPr>
            <p:ph type="body" sz="quarter" idx="20"/>
          </p:nvPr>
        </p:nvSpPr>
        <p:spPr/>
        <p:txBody>
          <a:bodyPr/>
          <a:lstStyle/>
          <a:p>
            <a:r>
              <a:rPr lang="en-US" dirty="0"/>
              <a:t>Word2Vec : Neural Network representation</a:t>
            </a:r>
          </a:p>
        </p:txBody>
      </p:sp>
      <p:sp>
        <p:nvSpPr>
          <p:cNvPr id="3" name="Text Placeholder 2">
            <a:extLst>
              <a:ext uri="{FF2B5EF4-FFF2-40B4-BE49-F238E27FC236}">
                <a16:creationId xmlns:a16="http://schemas.microsoft.com/office/drawing/2014/main" id="{1A210665-B6E1-283B-B35F-53B0888670E1}"/>
              </a:ext>
            </a:extLst>
          </p:cNvPr>
          <p:cNvSpPr>
            <a:spLocks noGrp="1"/>
          </p:cNvSpPr>
          <p:nvPr>
            <p:ph type="body" sz="quarter" idx="14"/>
          </p:nvPr>
        </p:nvSpPr>
        <p:spPr/>
        <p:txBody>
          <a:bodyPr/>
          <a:lstStyle/>
          <a:p>
            <a:endParaRPr lang="en-US"/>
          </a:p>
        </p:txBody>
      </p:sp>
      <p:sp>
        <p:nvSpPr>
          <p:cNvPr id="4" name="Rounded Rectangle 4">
            <a:extLst>
              <a:ext uri="{FF2B5EF4-FFF2-40B4-BE49-F238E27FC236}">
                <a16:creationId xmlns:a16="http://schemas.microsoft.com/office/drawing/2014/main" id="{0A22B7CC-C37C-E0E8-5B4A-C3BA86FEA9A7}"/>
              </a:ext>
            </a:extLst>
          </p:cNvPr>
          <p:cNvSpPr/>
          <p:nvPr/>
        </p:nvSpPr>
        <p:spPr>
          <a:xfrm>
            <a:off x="2111662"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ounded Rectangle 5">
            <a:extLst>
              <a:ext uri="{FF2B5EF4-FFF2-40B4-BE49-F238E27FC236}">
                <a16:creationId xmlns:a16="http://schemas.microsoft.com/office/drawing/2014/main" id="{06A196AD-95EA-FAE0-493C-321D69A8EE69}"/>
              </a:ext>
            </a:extLst>
          </p:cNvPr>
          <p:cNvSpPr/>
          <p:nvPr/>
        </p:nvSpPr>
        <p:spPr>
          <a:xfrm>
            <a:off x="4174331"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6">
            <a:extLst>
              <a:ext uri="{FF2B5EF4-FFF2-40B4-BE49-F238E27FC236}">
                <a16:creationId xmlns:a16="http://schemas.microsoft.com/office/drawing/2014/main" id="{0EF264D0-CC3E-5EE1-3A68-890860C3B445}"/>
              </a:ext>
            </a:extLst>
          </p:cNvPr>
          <p:cNvSpPr/>
          <p:nvPr/>
        </p:nvSpPr>
        <p:spPr>
          <a:xfrm>
            <a:off x="6237000"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F3D9610-5375-E922-09C3-D1E26BCC134E}"/>
              </a:ext>
            </a:extLst>
          </p:cNvPr>
          <p:cNvSpPr>
            <a:spLocks noChangeAspect="1"/>
          </p:cNvSpPr>
          <p:nvPr/>
        </p:nvSpPr>
        <p:spPr>
          <a:xfrm>
            <a:off x="2298844"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8" name="Oval 7">
            <a:extLst>
              <a:ext uri="{FF2B5EF4-FFF2-40B4-BE49-F238E27FC236}">
                <a16:creationId xmlns:a16="http://schemas.microsoft.com/office/drawing/2014/main" id="{22F5DDFF-C829-5443-DEA3-51F99A2C63E0}"/>
              </a:ext>
            </a:extLst>
          </p:cNvPr>
          <p:cNvSpPr>
            <a:spLocks noChangeAspect="1"/>
          </p:cNvSpPr>
          <p:nvPr/>
        </p:nvSpPr>
        <p:spPr>
          <a:xfrm>
            <a:off x="2298844"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9" name="Oval 8">
            <a:extLst>
              <a:ext uri="{FF2B5EF4-FFF2-40B4-BE49-F238E27FC236}">
                <a16:creationId xmlns:a16="http://schemas.microsoft.com/office/drawing/2014/main" id="{2808B112-13C5-2F5B-339B-B529A50F1AEA}"/>
              </a:ext>
            </a:extLst>
          </p:cNvPr>
          <p:cNvSpPr>
            <a:spLocks noChangeAspect="1"/>
          </p:cNvSpPr>
          <p:nvPr/>
        </p:nvSpPr>
        <p:spPr>
          <a:xfrm>
            <a:off x="2290181"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0" name="Oval 9">
            <a:extLst>
              <a:ext uri="{FF2B5EF4-FFF2-40B4-BE49-F238E27FC236}">
                <a16:creationId xmlns:a16="http://schemas.microsoft.com/office/drawing/2014/main" id="{84238147-FCF5-FB34-6330-06D5C503B5C2}"/>
              </a:ext>
            </a:extLst>
          </p:cNvPr>
          <p:cNvSpPr>
            <a:spLocks noChangeAspect="1"/>
          </p:cNvSpPr>
          <p:nvPr/>
        </p:nvSpPr>
        <p:spPr>
          <a:xfrm>
            <a:off x="2294513"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1" name="Oval 10">
            <a:extLst>
              <a:ext uri="{FF2B5EF4-FFF2-40B4-BE49-F238E27FC236}">
                <a16:creationId xmlns:a16="http://schemas.microsoft.com/office/drawing/2014/main" id="{D7DFF68C-D5FE-4E85-6F60-99DF2839632D}"/>
              </a:ext>
            </a:extLst>
          </p:cNvPr>
          <p:cNvSpPr>
            <a:spLocks noChangeAspect="1"/>
          </p:cNvSpPr>
          <p:nvPr/>
        </p:nvSpPr>
        <p:spPr>
          <a:xfrm>
            <a:off x="2294513"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603C4BB3-AFDA-D2BD-2B2B-6AA9200DB19C}"/>
              </a:ext>
            </a:extLst>
          </p:cNvPr>
          <p:cNvSpPr>
            <a:spLocks noChangeAspect="1"/>
          </p:cNvSpPr>
          <p:nvPr/>
        </p:nvSpPr>
        <p:spPr>
          <a:xfrm>
            <a:off x="2290181"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719946C1-3209-9319-8D4E-76B2A81861C7}"/>
              </a:ext>
            </a:extLst>
          </p:cNvPr>
          <p:cNvSpPr>
            <a:spLocks noChangeAspect="1"/>
          </p:cNvSpPr>
          <p:nvPr/>
        </p:nvSpPr>
        <p:spPr>
          <a:xfrm>
            <a:off x="6424181"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4" name="Oval 13">
            <a:extLst>
              <a:ext uri="{FF2B5EF4-FFF2-40B4-BE49-F238E27FC236}">
                <a16:creationId xmlns:a16="http://schemas.microsoft.com/office/drawing/2014/main" id="{47EBAA76-E8A5-9FDE-8915-E6407F0FBCCE}"/>
              </a:ext>
            </a:extLst>
          </p:cNvPr>
          <p:cNvSpPr>
            <a:spLocks noChangeAspect="1"/>
          </p:cNvSpPr>
          <p:nvPr/>
        </p:nvSpPr>
        <p:spPr>
          <a:xfrm>
            <a:off x="6424181"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5" name="Oval 14">
            <a:extLst>
              <a:ext uri="{FF2B5EF4-FFF2-40B4-BE49-F238E27FC236}">
                <a16:creationId xmlns:a16="http://schemas.microsoft.com/office/drawing/2014/main" id="{CFE335E8-956C-3B92-8666-2A46257967E8}"/>
              </a:ext>
            </a:extLst>
          </p:cNvPr>
          <p:cNvSpPr>
            <a:spLocks noChangeAspect="1"/>
          </p:cNvSpPr>
          <p:nvPr/>
        </p:nvSpPr>
        <p:spPr>
          <a:xfrm>
            <a:off x="6415519"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2D878C72-A935-53BD-0904-CBF4F7780858}"/>
              </a:ext>
            </a:extLst>
          </p:cNvPr>
          <p:cNvSpPr>
            <a:spLocks noChangeAspect="1"/>
          </p:cNvSpPr>
          <p:nvPr/>
        </p:nvSpPr>
        <p:spPr>
          <a:xfrm>
            <a:off x="6419850"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19ACC35F-4C32-12CE-A740-AD53084E418D}"/>
              </a:ext>
            </a:extLst>
          </p:cNvPr>
          <p:cNvSpPr>
            <a:spLocks noChangeAspect="1"/>
          </p:cNvSpPr>
          <p:nvPr/>
        </p:nvSpPr>
        <p:spPr>
          <a:xfrm>
            <a:off x="6419850"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8" name="Oval 17">
            <a:extLst>
              <a:ext uri="{FF2B5EF4-FFF2-40B4-BE49-F238E27FC236}">
                <a16:creationId xmlns:a16="http://schemas.microsoft.com/office/drawing/2014/main" id="{C0937443-5800-6AF7-533B-91C7E01D26C9}"/>
              </a:ext>
            </a:extLst>
          </p:cNvPr>
          <p:cNvSpPr>
            <a:spLocks noChangeAspect="1"/>
          </p:cNvSpPr>
          <p:nvPr/>
        </p:nvSpPr>
        <p:spPr>
          <a:xfrm>
            <a:off x="6415519"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25FD5C82-FAFA-4549-15B1-38B67A8A1FC4}"/>
              </a:ext>
            </a:extLst>
          </p:cNvPr>
          <p:cNvSpPr>
            <a:spLocks noChangeAspect="1"/>
          </p:cNvSpPr>
          <p:nvPr/>
        </p:nvSpPr>
        <p:spPr>
          <a:xfrm>
            <a:off x="4361513"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w1</a:t>
            </a:r>
          </a:p>
        </p:txBody>
      </p:sp>
      <p:sp>
        <p:nvSpPr>
          <p:cNvPr id="20" name="Oval 19">
            <a:extLst>
              <a:ext uri="{FF2B5EF4-FFF2-40B4-BE49-F238E27FC236}">
                <a16:creationId xmlns:a16="http://schemas.microsoft.com/office/drawing/2014/main" id="{6EC05650-F381-00EC-82D5-71FCF29FD0CA}"/>
              </a:ext>
            </a:extLst>
          </p:cNvPr>
          <p:cNvSpPr>
            <a:spLocks noChangeAspect="1"/>
          </p:cNvSpPr>
          <p:nvPr/>
        </p:nvSpPr>
        <p:spPr>
          <a:xfrm>
            <a:off x="4365844"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w2</a:t>
            </a:r>
          </a:p>
        </p:txBody>
      </p:sp>
      <p:cxnSp>
        <p:nvCxnSpPr>
          <p:cNvPr id="21" name="Straight Arrow Connector 20">
            <a:extLst>
              <a:ext uri="{FF2B5EF4-FFF2-40B4-BE49-F238E27FC236}">
                <a16:creationId xmlns:a16="http://schemas.microsoft.com/office/drawing/2014/main" id="{C6218EFF-694C-A31D-1668-5DCE84DA5619}"/>
              </a:ext>
            </a:extLst>
          </p:cNvPr>
          <p:cNvCxnSpPr>
            <a:stCxn id="7" idx="6"/>
            <a:endCxn id="19" idx="2"/>
          </p:cNvCxnSpPr>
          <p:nvPr/>
        </p:nvCxnSpPr>
        <p:spPr>
          <a:xfrm>
            <a:off x="2719820"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9B8198AF-5179-F1B6-814E-6158373B6E46}"/>
              </a:ext>
            </a:extLst>
          </p:cNvPr>
          <p:cNvCxnSpPr>
            <a:cxnSpLocks/>
            <a:stCxn id="7" idx="6"/>
            <a:endCxn id="20" idx="2"/>
          </p:cNvCxnSpPr>
          <p:nvPr/>
        </p:nvCxnSpPr>
        <p:spPr>
          <a:xfrm>
            <a:off x="2719819" y="1589737"/>
            <a:ext cx="1646025"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3" name="Straight Arrow Connector 22">
            <a:extLst>
              <a:ext uri="{FF2B5EF4-FFF2-40B4-BE49-F238E27FC236}">
                <a16:creationId xmlns:a16="http://schemas.microsoft.com/office/drawing/2014/main" id="{B3304AC2-491D-6DC9-6460-75E29A61C025}"/>
              </a:ext>
            </a:extLst>
          </p:cNvPr>
          <p:cNvCxnSpPr>
            <a:cxnSpLocks/>
            <a:stCxn id="8" idx="6"/>
            <a:endCxn id="19" idx="2"/>
          </p:cNvCxnSpPr>
          <p:nvPr/>
        </p:nvCxnSpPr>
        <p:spPr>
          <a:xfrm>
            <a:off x="2719820" y="2187678"/>
            <a:ext cx="1641694"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4" name="Straight Arrow Connector 23">
            <a:extLst>
              <a:ext uri="{FF2B5EF4-FFF2-40B4-BE49-F238E27FC236}">
                <a16:creationId xmlns:a16="http://schemas.microsoft.com/office/drawing/2014/main" id="{F6885DAE-D807-C5C1-9165-C66A56297435}"/>
              </a:ext>
            </a:extLst>
          </p:cNvPr>
          <p:cNvCxnSpPr>
            <a:cxnSpLocks/>
            <a:stCxn id="8" idx="6"/>
            <a:endCxn id="20" idx="2"/>
          </p:cNvCxnSpPr>
          <p:nvPr/>
        </p:nvCxnSpPr>
        <p:spPr>
          <a:xfrm>
            <a:off x="2719819" y="2187678"/>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5" name="Straight Arrow Connector 24">
            <a:extLst>
              <a:ext uri="{FF2B5EF4-FFF2-40B4-BE49-F238E27FC236}">
                <a16:creationId xmlns:a16="http://schemas.microsoft.com/office/drawing/2014/main" id="{84DF03E2-0462-F914-99C3-3912C4092681}"/>
              </a:ext>
            </a:extLst>
          </p:cNvPr>
          <p:cNvCxnSpPr>
            <a:cxnSpLocks/>
            <a:stCxn id="9" idx="6"/>
            <a:endCxn id="20" idx="2"/>
          </p:cNvCxnSpPr>
          <p:nvPr/>
        </p:nvCxnSpPr>
        <p:spPr>
          <a:xfrm>
            <a:off x="2711156" y="2785618"/>
            <a:ext cx="1654688"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Straight Arrow Connector 25">
            <a:extLst>
              <a:ext uri="{FF2B5EF4-FFF2-40B4-BE49-F238E27FC236}">
                <a16:creationId xmlns:a16="http://schemas.microsoft.com/office/drawing/2014/main" id="{A0526945-D74D-3A5B-71D5-6EDF9EB81B2C}"/>
              </a:ext>
            </a:extLst>
          </p:cNvPr>
          <p:cNvCxnSpPr>
            <a:cxnSpLocks/>
            <a:stCxn id="9" idx="6"/>
            <a:endCxn id="19" idx="2"/>
          </p:cNvCxnSpPr>
          <p:nvPr/>
        </p:nvCxnSpPr>
        <p:spPr>
          <a:xfrm>
            <a:off x="2711158" y="278561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7" name="Straight Arrow Connector 26">
            <a:extLst>
              <a:ext uri="{FF2B5EF4-FFF2-40B4-BE49-F238E27FC236}">
                <a16:creationId xmlns:a16="http://schemas.microsoft.com/office/drawing/2014/main" id="{A95AEA0A-B7BE-6D8C-DDF4-15BE78D01E1B}"/>
              </a:ext>
            </a:extLst>
          </p:cNvPr>
          <p:cNvCxnSpPr>
            <a:cxnSpLocks/>
            <a:stCxn id="10" idx="6"/>
            <a:endCxn id="19" idx="2"/>
          </p:cNvCxnSpPr>
          <p:nvPr/>
        </p:nvCxnSpPr>
        <p:spPr>
          <a:xfrm flipV="1">
            <a:off x="2715488" y="2785618"/>
            <a:ext cx="1646025"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071FC9A5-C766-CE42-7BF2-49A97F35FA7A}"/>
              </a:ext>
            </a:extLst>
          </p:cNvPr>
          <p:cNvCxnSpPr>
            <a:cxnSpLocks/>
            <a:stCxn id="10" idx="6"/>
            <a:endCxn id="20" idx="2"/>
          </p:cNvCxnSpPr>
          <p:nvPr/>
        </p:nvCxnSpPr>
        <p:spPr>
          <a:xfrm>
            <a:off x="2715489" y="338355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9" name="Straight Arrow Connector 28">
            <a:extLst>
              <a:ext uri="{FF2B5EF4-FFF2-40B4-BE49-F238E27FC236}">
                <a16:creationId xmlns:a16="http://schemas.microsoft.com/office/drawing/2014/main" id="{16112A49-5CB9-6CF0-605B-10854C79BEA7}"/>
              </a:ext>
            </a:extLst>
          </p:cNvPr>
          <p:cNvCxnSpPr>
            <a:cxnSpLocks/>
            <a:stCxn id="11" idx="6"/>
            <a:endCxn id="19" idx="2"/>
          </p:cNvCxnSpPr>
          <p:nvPr/>
        </p:nvCxnSpPr>
        <p:spPr>
          <a:xfrm flipV="1">
            <a:off x="2715488" y="2785619"/>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id="{2FC77102-CE48-339D-19F9-D7379DC1237B}"/>
              </a:ext>
            </a:extLst>
          </p:cNvPr>
          <p:cNvCxnSpPr>
            <a:cxnSpLocks/>
            <a:stCxn id="11" idx="6"/>
            <a:endCxn id="20" idx="2"/>
          </p:cNvCxnSpPr>
          <p:nvPr/>
        </p:nvCxnSpPr>
        <p:spPr>
          <a:xfrm flipV="1">
            <a:off x="2715489" y="3383559"/>
            <a:ext cx="1650356"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1" name="Straight Arrow Connector 30">
            <a:extLst>
              <a:ext uri="{FF2B5EF4-FFF2-40B4-BE49-F238E27FC236}">
                <a16:creationId xmlns:a16="http://schemas.microsoft.com/office/drawing/2014/main" id="{E5A50D97-B264-0FF1-39AE-C0389D183B98}"/>
              </a:ext>
            </a:extLst>
          </p:cNvPr>
          <p:cNvCxnSpPr>
            <a:cxnSpLocks/>
            <a:stCxn id="12" idx="6"/>
            <a:endCxn id="19" idx="2"/>
          </p:cNvCxnSpPr>
          <p:nvPr/>
        </p:nvCxnSpPr>
        <p:spPr>
          <a:xfrm flipV="1">
            <a:off x="2711158" y="2785619"/>
            <a:ext cx="1650356"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id="{46C2687F-B78A-1198-2C75-E772F10819AD}"/>
              </a:ext>
            </a:extLst>
          </p:cNvPr>
          <p:cNvCxnSpPr>
            <a:cxnSpLocks/>
            <a:stCxn id="12" idx="6"/>
            <a:endCxn id="20" idx="2"/>
          </p:cNvCxnSpPr>
          <p:nvPr/>
        </p:nvCxnSpPr>
        <p:spPr>
          <a:xfrm flipV="1">
            <a:off x="2711156" y="3383559"/>
            <a:ext cx="1654688"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3" name="Straight Arrow Connector 32">
            <a:extLst>
              <a:ext uri="{FF2B5EF4-FFF2-40B4-BE49-F238E27FC236}">
                <a16:creationId xmlns:a16="http://schemas.microsoft.com/office/drawing/2014/main" id="{AF98F6AD-EF0E-EF8B-8F8F-3D85F2E3C396}"/>
              </a:ext>
            </a:extLst>
          </p:cNvPr>
          <p:cNvCxnSpPr>
            <a:cxnSpLocks/>
            <a:stCxn id="19" idx="6"/>
            <a:endCxn id="13" idx="2"/>
          </p:cNvCxnSpPr>
          <p:nvPr/>
        </p:nvCxnSpPr>
        <p:spPr>
          <a:xfrm flipV="1">
            <a:off x="4782489"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4" name="Straight Arrow Connector 33">
            <a:extLst>
              <a:ext uri="{FF2B5EF4-FFF2-40B4-BE49-F238E27FC236}">
                <a16:creationId xmlns:a16="http://schemas.microsoft.com/office/drawing/2014/main" id="{6B5D66EF-EF11-0A79-FBC9-3E470F19CDE9}"/>
              </a:ext>
            </a:extLst>
          </p:cNvPr>
          <p:cNvCxnSpPr>
            <a:cxnSpLocks/>
            <a:stCxn id="19" idx="6"/>
          </p:cNvCxnSpPr>
          <p:nvPr/>
        </p:nvCxnSpPr>
        <p:spPr>
          <a:xfrm flipV="1">
            <a:off x="4782489" y="2187678"/>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5" name="Straight Arrow Connector 34">
            <a:extLst>
              <a:ext uri="{FF2B5EF4-FFF2-40B4-BE49-F238E27FC236}">
                <a16:creationId xmlns:a16="http://schemas.microsoft.com/office/drawing/2014/main" id="{A76CE157-4693-9124-61AC-1B4AF08A339C}"/>
              </a:ext>
            </a:extLst>
          </p:cNvPr>
          <p:cNvCxnSpPr>
            <a:cxnSpLocks/>
            <a:stCxn id="19" idx="6"/>
            <a:endCxn id="15" idx="2"/>
          </p:cNvCxnSpPr>
          <p:nvPr/>
        </p:nvCxnSpPr>
        <p:spPr>
          <a:xfrm>
            <a:off x="4782489" y="278561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6" name="Straight Arrow Connector 35">
            <a:extLst>
              <a:ext uri="{FF2B5EF4-FFF2-40B4-BE49-F238E27FC236}">
                <a16:creationId xmlns:a16="http://schemas.microsoft.com/office/drawing/2014/main" id="{BDDC5A02-0CA3-134F-4409-4CF7129BF112}"/>
              </a:ext>
            </a:extLst>
          </p:cNvPr>
          <p:cNvCxnSpPr>
            <a:cxnSpLocks/>
            <a:stCxn id="19" idx="6"/>
            <a:endCxn id="16" idx="2"/>
          </p:cNvCxnSpPr>
          <p:nvPr/>
        </p:nvCxnSpPr>
        <p:spPr>
          <a:xfrm>
            <a:off x="4782487" y="2785618"/>
            <a:ext cx="1637363"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7" name="Straight Arrow Connector 36">
            <a:extLst>
              <a:ext uri="{FF2B5EF4-FFF2-40B4-BE49-F238E27FC236}">
                <a16:creationId xmlns:a16="http://schemas.microsoft.com/office/drawing/2014/main" id="{F7D65870-1C1C-3CEE-4634-4F94FF425EF6}"/>
              </a:ext>
            </a:extLst>
          </p:cNvPr>
          <p:cNvCxnSpPr>
            <a:cxnSpLocks/>
            <a:stCxn id="19" idx="6"/>
            <a:endCxn id="17" idx="2"/>
          </p:cNvCxnSpPr>
          <p:nvPr/>
        </p:nvCxnSpPr>
        <p:spPr>
          <a:xfrm>
            <a:off x="4782487" y="2785619"/>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8" name="Straight Arrow Connector 37">
            <a:extLst>
              <a:ext uri="{FF2B5EF4-FFF2-40B4-BE49-F238E27FC236}">
                <a16:creationId xmlns:a16="http://schemas.microsoft.com/office/drawing/2014/main" id="{87A9C62C-408D-9331-8E7A-56E929091716}"/>
              </a:ext>
            </a:extLst>
          </p:cNvPr>
          <p:cNvCxnSpPr>
            <a:cxnSpLocks/>
            <a:stCxn id="19" idx="6"/>
            <a:endCxn id="18" idx="2"/>
          </p:cNvCxnSpPr>
          <p:nvPr/>
        </p:nvCxnSpPr>
        <p:spPr>
          <a:xfrm>
            <a:off x="4782489" y="2785619"/>
            <a:ext cx="1633031"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9" name="Straight Arrow Connector 38">
            <a:extLst>
              <a:ext uri="{FF2B5EF4-FFF2-40B4-BE49-F238E27FC236}">
                <a16:creationId xmlns:a16="http://schemas.microsoft.com/office/drawing/2014/main" id="{36B4DADC-6863-71B1-A658-7184CB9D9046}"/>
              </a:ext>
            </a:extLst>
          </p:cNvPr>
          <p:cNvCxnSpPr>
            <a:cxnSpLocks/>
            <a:stCxn id="20" idx="6"/>
            <a:endCxn id="13" idx="2"/>
          </p:cNvCxnSpPr>
          <p:nvPr/>
        </p:nvCxnSpPr>
        <p:spPr>
          <a:xfrm flipV="1">
            <a:off x="4786819" y="1589737"/>
            <a:ext cx="1637363"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0" name="Straight Arrow Connector 39">
            <a:extLst>
              <a:ext uri="{FF2B5EF4-FFF2-40B4-BE49-F238E27FC236}">
                <a16:creationId xmlns:a16="http://schemas.microsoft.com/office/drawing/2014/main" id="{48BE4A1B-88B2-FD79-B4C8-CD801832BD91}"/>
              </a:ext>
            </a:extLst>
          </p:cNvPr>
          <p:cNvCxnSpPr>
            <a:cxnSpLocks/>
            <a:stCxn id="20" idx="6"/>
            <a:endCxn id="14" idx="2"/>
          </p:cNvCxnSpPr>
          <p:nvPr/>
        </p:nvCxnSpPr>
        <p:spPr>
          <a:xfrm flipV="1">
            <a:off x="4786819" y="2187678"/>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1" name="Straight Arrow Connector 40">
            <a:extLst>
              <a:ext uri="{FF2B5EF4-FFF2-40B4-BE49-F238E27FC236}">
                <a16:creationId xmlns:a16="http://schemas.microsoft.com/office/drawing/2014/main" id="{7B5E7444-AFC1-78BA-4C0B-FBF78196F84D}"/>
              </a:ext>
            </a:extLst>
          </p:cNvPr>
          <p:cNvCxnSpPr>
            <a:cxnSpLocks/>
            <a:stCxn id="20" idx="6"/>
            <a:endCxn id="15" idx="2"/>
          </p:cNvCxnSpPr>
          <p:nvPr/>
        </p:nvCxnSpPr>
        <p:spPr>
          <a:xfrm flipV="1">
            <a:off x="4786819" y="2785618"/>
            <a:ext cx="1628700"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Straight Arrow Connector 41">
            <a:extLst>
              <a:ext uri="{FF2B5EF4-FFF2-40B4-BE49-F238E27FC236}">
                <a16:creationId xmlns:a16="http://schemas.microsoft.com/office/drawing/2014/main" id="{FFFFF731-BD0D-8056-7FE2-B640E4936250}"/>
              </a:ext>
            </a:extLst>
          </p:cNvPr>
          <p:cNvCxnSpPr>
            <a:cxnSpLocks/>
            <a:stCxn id="20" idx="6"/>
            <a:endCxn id="16" idx="2"/>
          </p:cNvCxnSpPr>
          <p:nvPr/>
        </p:nvCxnSpPr>
        <p:spPr>
          <a:xfrm>
            <a:off x="4786820" y="338355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3" name="Straight Arrow Connector 42">
            <a:extLst>
              <a:ext uri="{FF2B5EF4-FFF2-40B4-BE49-F238E27FC236}">
                <a16:creationId xmlns:a16="http://schemas.microsoft.com/office/drawing/2014/main" id="{EBD19CF4-D247-08C7-CC5B-34E6E6AE41CE}"/>
              </a:ext>
            </a:extLst>
          </p:cNvPr>
          <p:cNvCxnSpPr>
            <a:cxnSpLocks/>
            <a:stCxn id="20" idx="6"/>
            <a:endCxn id="17" idx="2"/>
          </p:cNvCxnSpPr>
          <p:nvPr/>
        </p:nvCxnSpPr>
        <p:spPr>
          <a:xfrm>
            <a:off x="4786820" y="3383559"/>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Straight Arrow Connector 43">
            <a:extLst>
              <a:ext uri="{FF2B5EF4-FFF2-40B4-BE49-F238E27FC236}">
                <a16:creationId xmlns:a16="http://schemas.microsoft.com/office/drawing/2014/main" id="{05E81B2E-A55A-7EDA-A404-BE7FD017C644}"/>
              </a:ext>
            </a:extLst>
          </p:cNvPr>
          <p:cNvCxnSpPr>
            <a:cxnSpLocks/>
            <a:stCxn id="20" idx="6"/>
            <a:endCxn id="18" idx="2"/>
          </p:cNvCxnSpPr>
          <p:nvPr/>
        </p:nvCxnSpPr>
        <p:spPr>
          <a:xfrm>
            <a:off x="4786819" y="3383559"/>
            <a:ext cx="1628700"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TextBox 44">
            <a:extLst>
              <a:ext uri="{FF2B5EF4-FFF2-40B4-BE49-F238E27FC236}">
                <a16:creationId xmlns:a16="http://schemas.microsoft.com/office/drawing/2014/main" id="{F01C9399-2E78-4FC0-06BB-FB9EB536CBFA}"/>
              </a:ext>
            </a:extLst>
          </p:cNvPr>
          <p:cNvSpPr txBox="1"/>
          <p:nvPr/>
        </p:nvSpPr>
        <p:spPr>
          <a:xfrm>
            <a:off x="4057580" y="929918"/>
            <a:ext cx="1391728" cy="369332"/>
          </a:xfrm>
          <a:prstGeom prst="rect">
            <a:avLst/>
          </a:prstGeom>
          <a:noFill/>
        </p:spPr>
        <p:txBody>
          <a:bodyPr wrap="none" rtlCol="0">
            <a:spAutoFit/>
          </a:bodyPr>
          <a:lstStyle/>
          <a:p>
            <a:r>
              <a:rPr lang="en-US" dirty="0">
                <a:latin typeface="Corbel" panose="020B0503020204020204" pitchFamily="34" charset="0"/>
              </a:rPr>
              <a:t>Hidden layer</a:t>
            </a:r>
          </a:p>
        </p:txBody>
      </p:sp>
      <p:sp>
        <p:nvSpPr>
          <p:cNvPr id="46" name="TextBox 45">
            <a:extLst>
              <a:ext uri="{FF2B5EF4-FFF2-40B4-BE49-F238E27FC236}">
                <a16:creationId xmlns:a16="http://schemas.microsoft.com/office/drawing/2014/main" id="{25AEBC3E-2A56-67FC-2458-2B39665D5B33}"/>
              </a:ext>
            </a:extLst>
          </p:cNvPr>
          <p:cNvSpPr txBox="1"/>
          <p:nvPr/>
        </p:nvSpPr>
        <p:spPr>
          <a:xfrm>
            <a:off x="2058967" y="929918"/>
            <a:ext cx="1200970" cy="369332"/>
          </a:xfrm>
          <a:prstGeom prst="rect">
            <a:avLst/>
          </a:prstGeom>
          <a:noFill/>
        </p:spPr>
        <p:txBody>
          <a:bodyPr wrap="none" rtlCol="0">
            <a:spAutoFit/>
          </a:bodyPr>
          <a:lstStyle/>
          <a:p>
            <a:r>
              <a:rPr lang="en-US" dirty="0">
                <a:latin typeface="Corbel" panose="020B0503020204020204" pitchFamily="34" charset="0"/>
              </a:rPr>
              <a:t>Input layer</a:t>
            </a:r>
          </a:p>
        </p:txBody>
      </p:sp>
      <p:sp>
        <p:nvSpPr>
          <p:cNvPr id="47" name="TextBox 46">
            <a:extLst>
              <a:ext uri="{FF2B5EF4-FFF2-40B4-BE49-F238E27FC236}">
                <a16:creationId xmlns:a16="http://schemas.microsoft.com/office/drawing/2014/main" id="{F234906C-9068-C8BF-1E08-58835D481A72}"/>
              </a:ext>
            </a:extLst>
          </p:cNvPr>
          <p:cNvSpPr txBox="1"/>
          <p:nvPr/>
        </p:nvSpPr>
        <p:spPr>
          <a:xfrm>
            <a:off x="5952871" y="929918"/>
            <a:ext cx="1818126" cy="369332"/>
          </a:xfrm>
          <a:prstGeom prst="rect">
            <a:avLst/>
          </a:prstGeom>
          <a:noFill/>
        </p:spPr>
        <p:txBody>
          <a:bodyPr wrap="none" rtlCol="0">
            <a:spAutoFit/>
          </a:bodyPr>
          <a:lstStyle/>
          <a:p>
            <a:r>
              <a:rPr lang="en-US" dirty="0">
                <a:latin typeface="Corbel" panose="020B0503020204020204" pitchFamily="34" charset="0"/>
              </a:rPr>
              <a:t>Output (sigmoid)</a:t>
            </a:r>
          </a:p>
        </p:txBody>
      </p:sp>
      <p:sp>
        <p:nvSpPr>
          <p:cNvPr id="48" name="TextBox 47">
            <a:extLst>
              <a:ext uri="{FF2B5EF4-FFF2-40B4-BE49-F238E27FC236}">
                <a16:creationId xmlns:a16="http://schemas.microsoft.com/office/drawing/2014/main" id="{BAE39C23-4613-B552-3D23-F4747ECF663B}"/>
              </a:ext>
            </a:extLst>
          </p:cNvPr>
          <p:cNvSpPr txBox="1"/>
          <p:nvPr/>
        </p:nvSpPr>
        <p:spPr>
          <a:xfrm>
            <a:off x="3323645" y="1708780"/>
            <a:ext cx="659155"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w</a:t>
            </a:r>
            <a:r>
              <a:rPr lang="en-US" sz="2400" dirty="0">
                <a:latin typeface="Corbel" panose="020B0503020204020204" pitchFamily="34" charset="0"/>
              </a:rPr>
              <a:t>|</a:t>
            </a:r>
          </a:p>
        </p:txBody>
      </p:sp>
      <p:sp>
        <p:nvSpPr>
          <p:cNvPr id="49" name="TextBox 48">
            <a:extLst>
              <a:ext uri="{FF2B5EF4-FFF2-40B4-BE49-F238E27FC236}">
                <a16:creationId xmlns:a16="http://schemas.microsoft.com/office/drawing/2014/main" id="{5FDB992F-B55E-6037-4FB9-DD8E240DC8BA}"/>
              </a:ext>
            </a:extLst>
          </p:cNvPr>
          <p:cNvSpPr txBox="1"/>
          <p:nvPr/>
        </p:nvSpPr>
        <p:spPr>
          <a:xfrm>
            <a:off x="5300008" y="1722109"/>
            <a:ext cx="590996"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c</a:t>
            </a:r>
            <a:r>
              <a:rPr lang="en-US" sz="2400" dirty="0">
                <a:latin typeface="Corbel" panose="020B0503020204020204" pitchFamily="34" charset="0"/>
              </a:rPr>
              <a:t>|</a:t>
            </a:r>
          </a:p>
        </p:txBody>
      </p:sp>
      <p:sp>
        <p:nvSpPr>
          <p:cNvPr id="50" name="TextBox 49">
            <a:extLst>
              <a:ext uri="{FF2B5EF4-FFF2-40B4-BE49-F238E27FC236}">
                <a16:creationId xmlns:a16="http://schemas.microsoft.com/office/drawing/2014/main" id="{44C44851-F2FD-0B5A-3590-BB6531DD41FC}"/>
              </a:ext>
            </a:extLst>
          </p:cNvPr>
          <p:cNvSpPr txBox="1"/>
          <p:nvPr/>
        </p:nvSpPr>
        <p:spPr>
          <a:xfrm>
            <a:off x="1319148" y="3842999"/>
            <a:ext cx="1037463" cy="369332"/>
          </a:xfrm>
          <a:prstGeom prst="rect">
            <a:avLst/>
          </a:prstGeom>
          <a:noFill/>
        </p:spPr>
        <p:txBody>
          <a:bodyPr wrap="none" rtlCol="0">
            <a:spAutoFit/>
          </a:bodyPr>
          <a:lstStyle/>
          <a:p>
            <a:r>
              <a:rPr lang="en-US" dirty="0">
                <a:latin typeface="Corbel" panose="020B0503020204020204" pitchFamily="34" charset="0"/>
              </a:rPr>
              <a:t>beautiful</a:t>
            </a:r>
          </a:p>
        </p:txBody>
      </p:sp>
      <p:sp>
        <p:nvSpPr>
          <p:cNvPr id="51" name="TextBox 50">
            <a:extLst>
              <a:ext uri="{FF2B5EF4-FFF2-40B4-BE49-F238E27FC236}">
                <a16:creationId xmlns:a16="http://schemas.microsoft.com/office/drawing/2014/main" id="{1C8ABB10-7900-C5F6-3629-09A67BCDBDC9}"/>
              </a:ext>
            </a:extLst>
          </p:cNvPr>
          <p:cNvSpPr txBox="1"/>
          <p:nvPr/>
        </p:nvSpPr>
        <p:spPr>
          <a:xfrm>
            <a:off x="7055331" y="3245060"/>
            <a:ext cx="777777" cy="369332"/>
          </a:xfrm>
          <a:prstGeom prst="rect">
            <a:avLst/>
          </a:prstGeom>
          <a:noFill/>
        </p:spPr>
        <p:txBody>
          <a:bodyPr wrap="none" rtlCol="0">
            <a:spAutoFit/>
          </a:bodyPr>
          <a:lstStyle/>
          <a:p>
            <a:r>
              <a:rPr lang="en-US" dirty="0">
                <a:latin typeface="Corbel" panose="020B0503020204020204" pitchFamily="34" charset="0"/>
              </a:rPr>
              <a:t>queen</a:t>
            </a:r>
          </a:p>
        </p:txBody>
      </p:sp>
      <p:sp>
        <p:nvSpPr>
          <p:cNvPr id="52" name="TextBox 51">
            <a:extLst>
              <a:ext uri="{FF2B5EF4-FFF2-40B4-BE49-F238E27FC236}">
                <a16:creationId xmlns:a16="http://schemas.microsoft.com/office/drawing/2014/main" id="{5E61EADE-BAEF-CB14-1924-E758F7ADB19B}"/>
              </a:ext>
            </a:extLst>
          </p:cNvPr>
          <p:cNvSpPr txBox="1"/>
          <p:nvPr/>
        </p:nvSpPr>
        <p:spPr>
          <a:xfrm>
            <a:off x="7106427" y="4422490"/>
            <a:ext cx="901209" cy="369332"/>
          </a:xfrm>
          <a:prstGeom prst="rect">
            <a:avLst/>
          </a:prstGeom>
          <a:noFill/>
        </p:spPr>
        <p:txBody>
          <a:bodyPr wrap="none" rtlCol="0">
            <a:spAutoFit/>
          </a:bodyPr>
          <a:lstStyle/>
          <a:p>
            <a:r>
              <a:rPr lang="en-US" dirty="0">
                <a:latin typeface="Corbel" panose="020B0503020204020204" pitchFamily="34" charset="0"/>
              </a:rPr>
              <a:t>women</a:t>
            </a:r>
          </a:p>
        </p:txBody>
      </p:sp>
    </p:spTree>
    <p:extLst>
      <p:ext uri="{BB962C8B-B14F-4D97-AF65-F5344CB8AC3E}">
        <p14:creationId xmlns:p14="http://schemas.microsoft.com/office/powerpoint/2010/main" val="4258391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122207-4272-E028-9F3A-3330CB5D4599}"/>
              </a:ext>
            </a:extLst>
          </p:cNvPr>
          <p:cNvSpPr>
            <a:spLocks noGrp="1"/>
          </p:cNvSpPr>
          <p:nvPr>
            <p:ph type="body" sz="quarter" idx="20"/>
          </p:nvPr>
        </p:nvSpPr>
        <p:spPr/>
        <p:txBody>
          <a:bodyPr/>
          <a:lstStyle/>
          <a:p>
            <a:r>
              <a:rPr lang="en-US" dirty="0"/>
              <a:t>Word2Vec : Neural Network representation</a:t>
            </a:r>
          </a:p>
        </p:txBody>
      </p:sp>
      <p:sp>
        <p:nvSpPr>
          <p:cNvPr id="3" name="Text Placeholder 2">
            <a:extLst>
              <a:ext uri="{FF2B5EF4-FFF2-40B4-BE49-F238E27FC236}">
                <a16:creationId xmlns:a16="http://schemas.microsoft.com/office/drawing/2014/main" id="{E5554F57-42ED-50B5-25F7-66510F22A1F0}"/>
              </a:ext>
            </a:extLst>
          </p:cNvPr>
          <p:cNvSpPr>
            <a:spLocks noGrp="1"/>
          </p:cNvSpPr>
          <p:nvPr>
            <p:ph type="body" sz="quarter" idx="14"/>
          </p:nvPr>
        </p:nvSpPr>
        <p:spPr/>
        <p:txBody>
          <a:bodyPr/>
          <a:lstStyle/>
          <a:p>
            <a:endParaRPr lang="en-US"/>
          </a:p>
        </p:txBody>
      </p:sp>
      <p:sp>
        <p:nvSpPr>
          <p:cNvPr id="4" name="Rounded Rectangle 4">
            <a:extLst>
              <a:ext uri="{FF2B5EF4-FFF2-40B4-BE49-F238E27FC236}">
                <a16:creationId xmlns:a16="http://schemas.microsoft.com/office/drawing/2014/main" id="{B63A37F9-3CDC-FA63-4335-9DB851289D46}"/>
              </a:ext>
            </a:extLst>
          </p:cNvPr>
          <p:cNvSpPr/>
          <p:nvPr/>
        </p:nvSpPr>
        <p:spPr>
          <a:xfrm>
            <a:off x="2111662"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ounded Rectangle 5">
            <a:extLst>
              <a:ext uri="{FF2B5EF4-FFF2-40B4-BE49-F238E27FC236}">
                <a16:creationId xmlns:a16="http://schemas.microsoft.com/office/drawing/2014/main" id="{D271D447-1800-461A-BB1C-D015DCE77954}"/>
              </a:ext>
            </a:extLst>
          </p:cNvPr>
          <p:cNvSpPr/>
          <p:nvPr/>
        </p:nvSpPr>
        <p:spPr>
          <a:xfrm>
            <a:off x="4174331"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6">
            <a:extLst>
              <a:ext uri="{FF2B5EF4-FFF2-40B4-BE49-F238E27FC236}">
                <a16:creationId xmlns:a16="http://schemas.microsoft.com/office/drawing/2014/main" id="{AEA3C640-3E20-5E3D-D021-9ADEC8612C97}"/>
              </a:ext>
            </a:extLst>
          </p:cNvPr>
          <p:cNvSpPr/>
          <p:nvPr/>
        </p:nvSpPr>
        <p:spPr>
          <a:xfrm>
            <a:off x="6237000" y="1295400"/>
            <a:ext cx="795338" cy="35623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CCA0BDE-F110-A558-00C0-2B1825C04CA6}"/>
              </a:ext>
            </a:extLst>
          </p:cNvPr>
          <p:cNvSpPr>
            <a:spLocks noChangeAspect="1"/>
          </p:cNvSpPr>
          <p:nvPr/>
        </p:nvSpPr>
        <p:spPr>
          <a:xfrm>
            <a:off x="2298844"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8" name="Oval 7">
            <a:extLst>
              <a:ext uri="{FF2B5EF4-FFF2-40B4-BE49-F238E27FC236}">
                <a16:creationId xmlns:a16="http://schemas.microsoft.com/office/drawing/2014/main" id="{F9AF1F77-16EA-70E0-EE4A-F959C5BAAB02}"/>
              </a:ext>
            </a:extLst>
          </p:cNvPr>
          <p:cNvSpPr>
            <a:spLocks noChangeAspect="1"/>
          </p:cNvSpPr>
          <p:nvPr/>
        </p:nvSpPr>
        <p:spPr>
          <a:xfrm>
            <a:off x="2298844"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9" name="Oval 8">
            <a:extLst>
              <a:ext uri="{FF2B5EF4-FFF2-40B4-BE49-F238E27FC236}">
                <a16:creationId xmlns:a16="http://schemas.microsoft.com/office/drawing/2014/main" id="{6060B2E3-8324-323C-4287-FF0831DF1F5A}"/>
              </a:ext>
            </a:extLst>
          </p:cNvPr>
          <p:cNvSpPr>
            <a:spLocks noChangeAspect="1"/>
          </p:cNvSpPr>
          <p:nvPr/>
        </p:nvSpPr>
        <p:spPr>
          <a:xfrm>
            <a:off x="2290181"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0" name="Oval 9">
            <a:extLst>
              <a:ext uri="{FF2B5EF4-FFF2-40B4-BE49-F238E27FC236}">
                <a16:creationId xmlns:a16="http://schemas.microsoft.com/office/drawing/2014/main" id="{DCBF1387-052B-226D-CAC5-F396691802F4}"/>
              </a:ext>
            </a:extLst>
          </p:cNvPr>
          <p:cNvSpPr>
            <a:spLocks noChangeAspect="1"/>
          </p:cNvSpPr>
          <p:nvPr/>
        </p:nvSpPr>
        <p:spPr>
          <a:xfrm>
            <a:off x="2294513"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1" name="Oval 10">
            <a:extLst>
              <a:ext uri="{FF2B5EF4-FFF2-40B4-BE49-F238E27FC236}">
                <a16:creationId xmlns:a16="http://schemas.microsoft.com/office/drawing/2014/main" id="{7C17CE26-3077-9A69-FC14-1506554CBF56}"/>
              </a:ext>
            </a:extLst>
          </p:cNvPr>
          <p:cNvSpPr>
            <a:spLocks noChangeAspect="1"/>
          </p:cNvSpPr>
          <p:nvPr/>
        </p:nvSpPr>
        <p:spPr>
          <a:xfrm>
            <a:off x="2294513"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313F25D4-6283-01C5-C011-9403626B1551}"/>
              </a:ext>
            </a:extLst>
          </p:cNvPr>
          <p:cNvSpPr>
            <a:spLocks noChangeAspect="1"/>
          </p:cNvSpPr>
          <p:nvPr/>
        </p:nvSpPr>
        <p:spPr>
          <a:xfrm>
            <a:off x="2290181"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94E5CA3B-42A8-1D51-BC33-A1BF1E7BE4C6}"/>
              </a:ext>
            </a:extLst>
          </p:cNvPr>
          <p:cNvSpPr>
            <a:spLocks noChangeAspect="1"/>
          </p:cNvSpPr>
          <p:nvPr/>
        </p:nvSpPr>
        <p:spPr>
          <a:xfrm>
            <a:off x="6424181" y="1379250"/>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4" name="Oval 13">
            <a:extLst>
              <a:ext uri="{FF2B5EF4-FFF2-40B4-BE49-F238E27FC236}">
                <a16:creationId xmlns:a16="http://schemas.microsoft.com/office/drawing/2014/main" id="{331ECAB1-4D8D-B194-14FA-02E67951F37C}"/>
              </a:ext>
            </a:extLst>
          </p:cNvPr>
          <p:cNvSpPr>
            <a:spLocks noChangeAspect="1"/>
          </p:cNvSpPr>
          <p:nvPr/>
        </p:nvSpPr>
        <p:spPr>
          <a:xfrm>
            <a:off x="6424181" y="197719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5" name="Oval 14">
            <a:extLst>
              <a:ext uri="{FF2B5EF4-FFF2-40B4-BE49-F238E27FC236}">
                <a16:creationId xmlns:a16="http://schemas.microsoft.com/office/drawing/2014/main" id="{67CA2DE8-303D-6333-78F9-2E4BE15275AB}"/>
              </a:ext>
            </a:extLst>
          </p:cNvPr>
          <p:cNvSpPr>
            <a:spLocks noChangeAspect="1"/>
          </p:cNvSpPr>
          <p:nvPr/>
        </p:nvSpPr>
        <p:spPr>
          <a:xfrm>
            <a:off x="6415519"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8FE3C680-7107-3A27-2E02-376E04846CD9}"/>
              </a:ext>
            </a:extLst>
          </p:cNvPr>
          <p:cNvSpPr>
            <a:spLocks noChangeAspect="1"/>
          </p:cNvSpPr>
          <p:nvPr/>
        </p:nvSpPr>
        <p:spPr>
          <a:xfrm>
            <a:off x="6419850"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59AC1ACD-ECAD-F75A-5EE9-0755E9386144}"/>
              </a:ext>
            </a:extLst>
          </p:cNvPr>
          <p:cNvSpPr>
            <a:spLocks noChangeAspect="1"/>
          </p:cNvSpPr>
          <p:nvPr/>
        </p:nvSpPr>
        <p:spPr>
          <a:xfrm>
            <a:off x="6419850" y="377101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8" name="Oval 17">
            <a:extLst>
              <a:ext uri="{FF2B5EF4-FFF2-40B4-BE49-F238E27FC236}">
                <a16:creationId xmlns:a16="http://schemas.microsoft.com/office/drawing/2014/main" id="{3E2597D4-110A-9022-8B9C-B933434FABE9}"/>
              </a:ext>
            </a:extLst>
          </p:cNvPr>
          <p:cNvSpPr>
            <a:spLocks noChangeAspect="1"/>
          </p:cNvSpPr>
          <p:nvPr/>
        </p:nvSpPr>
        <p:spPr>
          <a:xfrm>
            <a:off x="6415519" y="436895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9" name="Oval 18">
            <a:extLst>
              <a:ext uri="{FF2B5EF4-FFF2-40B4-BE49-F238E27FC236}">
                <a16:creationId xmlns:a16="http://schemas.microsoft.com/office/drawing/2014/main" id="{EAE4FC2A-C3E7-F0C5-65A9-F80DEBD9673F}"/>
              </a:ext>
            </a:extLst>
          </p:cNvPr>
          <p:cNvSpPr>
            <a:spLocks noChangeAspect="1"/>
          </p:cNvSpPr>
          <p:nvPr/>
        </p:nvSpPr>
        <p:spPr>
          <a:xfrm>
            <a:off x="4361513" y="2575131"/>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w1</a:t>
            </a:r>
          </a:p>
        </p:txBody>
      </p:sp>
      <p:sp>
        <p:nvSpPr>
          <p:cNvPr id="20" name="Oval 19">
            <a:extLst>
              <a:ext uri="{FF2B5EF4-FFF2-40B4-BE49-F238E27FC236}">
                <a16:creationId xmlns:a16="http://schemas.microsoft.com/office/drawing/2014/main" id="{76F5407F-8862-75D9-B4C8-F569A2D18C75}"/>
              </a:ext>
            </a:extLst>
          </p:cNvPr>
          <p:cNvSpPr>
            <a:spLocks noChangeAspect="1"/>
          </p:cNvSpPr>
          <p:nvPr/>
        </p:nvSpPr>
        <p:spPr>
          <a:xfrm>
            <a:off x="4365844" y="3173072"/>
            <a:ext cx="420975" cy="420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w2</a:t>
            </a:r>
          </a:p>
        </p:txBody>
      </p:sp>
      <p:cxnSp>
        <p:nvCxnSpPr>
          <p:cNvPr id="21" name="Straight Arrow Connector 20">
            <a:extLst>
              <a:ext uri="{FF2B5EF4-FFF2-40B4-BE49-F238E27FC236}">
                <a16:creationId xmlns:a16="http://schemas.microsoft.com/office/drawing/2014/main" id="{01BC0EE3-2370-5B49-A1E7-3D845E4931BF}"/>
              </a:ext>
            </a:extLst>
          </p:cNvPr>
          <p:cNvCxnSpPr>
            <a:stCxn id="7" idx="6"/>
            <a:endCxn id="19" idx="2"/>
          </p:cNvCxnSpPr>
          <p:nvPr/>
        </p:nvCxnSpPr>
        <p:spPr>
          <a:xfrm>
            <a:off x="2719820"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FF774B03-413E-F20D-4824-CDE4B3B94689}"/>
              </a:ext>
            </a:extLst>
          </p:cNvPr>
          <p:cNvCxnSpPr>
            <a:cxnSpLocks/>
            <a:stCxn id="7" idx="6"/>
            <a:endCxn id="20" idx="2"/>
          </p:cNvCxnSpPr>
          <p:nvPr/>
        </p:nvCxnSpPr>
        <p:spPr>
          <a:xfrm>
            <a:off x="2719819" y="1589737"/>
            <a:ext cx="1646025"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3" name="Straight Arrow Connector 22">
            <a:extLst>
              <a:ext uri="{FF2B5EF4-FFF2-40B4-BE49-F238E27FC236}">
                <a16:creationId xmlns:a16="http://schemas.microsoft.com/office/drawing/2014/main" id="{62CDD892-52B8-3550-D0AA-36C3E7D8FAD7}"/>
              </a:ext>
            </a:extLst>
          </p:cNvPr>
          <p:cNvCxnSpPr>
            <a:cxnSpLocks/>
            <a:stCxn id="8" idx="6"/>
            <a:endCxn id="19" idx="2"/>
          </p:cNvCxnSpPr>
          <p:nvPr/>
        </p:nvCxnSpPr>
        <p:spPr>
          <a:xfrm>
            <a:off x="2719820" y="2187678"/>
            <a:ext cx="1641694"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4" name="Straight Arrow Connector 23">
            <a:extLst>
              <a:ext uri="{FF2B5EF4-FFF2-40B4-BE49-F238E27FC236}">
                <a16:creationId xmlns:a16="http://schemas.microsoft.com/office/drawing/2014/main" id="{5C48BDFF-F81E-1F32-BD64-7EFF99DC3237}"/>
              </a:ext>
            </a:extLst>
          </p:cNvPr>
          <p:cNvCxnSpPr>
            <a:cxnSpLocks/>
            <a:stCxn id="8" idx="6"/>
            <a:endCxn id="20" idx="2"/>
          </p:cNvCxnSpPr>
          <p:nvPr/>
        </p:nvCxnSpPr>
        <p:spPr>
          <a:xfrm>
            <a:off x="2719819" y="2187678"/>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5" name="Straight Arrow Connector 24">
            <a:extLst>
              <a:ext uri="{FF2B5EF4-FFF2-40B4-BE49-F238E27FC236}">
                <a16:creationId xmlns:a16="http://schemas.microsoft.com/office/drawing/2014/main" id="{66118C35-6D1E-25AA-D07A-FB7953B9B508}"/>
              </a:ext>
            </a:extLst>
          </p:cNvPr>
          <p:cNvCxnSpPr>
            <a:cxnSpLocks/>
            <a:stCxn id="9" idx="6"/>
            <a:endCxn id="20" idx="2"/>
          </p:cNvCxnSpPr>
          <p:nvPr/>
        </p:nvCxnSpPr>
        <p:spPr>
          <a:xfrm>
            <a:off x="2711156" y="2785618"/>
            <a:ext cx="1654688"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Straight Arrow Connector 25">
            <a:extLst>
              <a:ext uri="{FF2B5EF4-FFF2-40B4-BE49-F238E27FC236}">
                <a16:creationId xmlns:a16="http://schemas.microsoft.com/office/drawing/2014/main" id="{B6140F35-350F-BA82-26E9-C65C4A56D44E}"/>
              </a:ext>
            </a:extLst>
          </p:cNvPr>
          <p:cNvCxnSpPr>
            <a:cxnSpLocks/>
            <a:stCxn id="9" idx="6"/>
            <a:endCxn id="19" idx="2"/>
          </p:cNvCxnSpPr>
          <p:nvPr/>
        </p:nvCxnSpPr>
        <p:spPr>
          <a:xfrm>
            <a:off x="2711158" y="278561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7" name="Straight Arrow Connector 26">
            <a:extLst>
              <a:ext uri="{FF2B5EF4-FFF2-40B4-BE49-F238E27FC236}">
                <a16:creationId xmlns:a16="http://schemas.microsoft.com/office/drawing/2014/main" id="{BD77A40F-85AE-78EA-039F-67D0DB3A68B9}"/>
              </a:ext>
            </a:extLst>
          </p:cNvPr>
          <p:cNvCxnSpPr>
            <a:cxnSpLocks/>
            <a:stCxn id="10" idx="6"/>
            <a:endCxn id="19" idx="2"/>
          </p:cNvCxnSpPr>
          <p:nvPr/>
        </p:nvCxnSpPr>
        <p:spPr>
          <a:xfrm flipV="1">
            <a:off x="2715488" y="2785618"/>
            <a:ext cx="1646025"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10FA4F9C-8527-45EC-49BD-D5B1FCA14E00}"/>
              </a:ext>
            </a:extLst>
          </p:cNvPr>
          <p:cNvCxnSpPr>
            <a:cxnSpLocks/>
            <a:stCxn id="10" idx="6"/>
            <a:endCxn id="20" idx="2"/>
          </p:cNvCxnSpPr>
          <p:nvPr/>
        </p:nvCxnSpPr>
        <p:spPr>
          <a:xfrm>
            <a:off x="2715489" y="3383559"/>
            <a:ext cx="165035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9" name="Straight Arrow Connector 28">
            <a:extLst>
              <a:ext uri="{FF2B5EF4-FFF2-40B4-BE49-F238E27FC236}">
                <a16:creationId xmlns:a16="http://schemas.microsoft.com/office/drawing/2014/main" id="{97F12501-FCDC-A404-0DD0-680D9FCF9EA8}"/>
              </a:ext>
            </a:extLst>
          </p:cNvPr>
          <p:cNvCxnSpPr>
            <a:cxnSpLocks/>
            <a:stCxn id="11" idx="6"/>
            <a:endCxn id="19" idx="2"/>
          </p:cNvCxnSpPr>
          <p:nvPr/>
        </p:nvCxnSpPr>
        <p:spPr>
          <a:xfrm flipV="1">
            <a:off x="2715488" y="2785619"/>
            <a:ext cx="1646025"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id="{EF5C6AA0-E33F-6AF7-F980-29FF7409762C}"/>
              </a:ext>
            </a:extLst>
          </p:cNvPr>
          <p:cNvCxnSpPr>
            <a:cxnSpLocks/>
            <a:stCxn id="11" idx="6"/>
            <a:endCxn id="20" idx="2"/>
          </p:cNvCxnSpPr>
          <p:nvPr/>
        </p:nvCxnSpPr>
        <p:spPr>
          <a:xfrm flipV="1">
            <a:off x="2715489" y="3383559"/>
            <a:ext cx="1650356"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1" name="Straight Arrow Connector 30">
            <a:extLst>
              <a:ext uri="{FF2B5EF4-FFF2-40B4-BE49-F238E27FC236}">
                <a16:creationId xmlns:a16="http://schemas.microsoft.com/office/drawing/2014/main" id="{011F69DC-0BB7-110B-ADA3-4EA1785783A9}"/>
              </a:ext>
            </a:extLst>
          </p:cNvPr>
          <p:cNvCxnSpPr>
            <a:cxnSpLocks/>
            <a:stCxn id="12" idx="6"/>
            <a:endCxn id="19" idx="2"/>
          </p:cNvCxnSpPr>
          <p:nvPr/>
        </p:nvCxnSpPr>
        <p:spPr>
          <a:xfrm flipV="1">
            <a:off x="2711158" y="2785619"/>
            <a:ext cx="1650356"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id="{08CC6AB3-40B8-18D6-95BE-635B2A44CE81}"/>
              </a:ext>
            </a:extLst>
          </p:cNvPr>
          <p:cNvCxnSpPr>
            <a:cxnSpLocks/>
            <a:stCxn id="12" idx="6"/>
            <a:endCxn id="20" idx="2"/>
          </p:cNvCxnSpPr>
          <p:nvPr/>
        </p:nvCxnSpPr>
        <p:spPr>
          <a:xfrm flipV="1">
            <a:off x="2711156" y="3383559"/>
            <a:ext cx="1654688"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3" name="Straight Arrow Connector 32">
            <a:extLst>
              <a:ext uri="{FF2B5EF4-FFF2-40B4-BE49-F238E27FC236}">
                <a16:creationId xmlns:a16="http://schemas.microsoft.com/office/drawing/2014/main" id="{73816A7F-9049-419C-1E3C-E20DA7AEF423}"/>
              </a:ext>
            </a:extLst>
          </p:cNvPr>
          <p:cNvCxnSpPr>
            <a:cxnSpLocks/>
            <a:stCxn id="19" idx="6"/>
            <a:endCxn id="13" idx="2"/>
          </p:cNvCxnSpPr>
          <p:nvPr/>
        </p:nvCxnSpPr>
        <p:spPr>
          <a:xfrm flipV="1">
            <a:off x="4782489" y="1589738"/>
            <a:ext cx="1641694"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4" name="Straight Arrow Connector 33">
            <a:extLst>
              <a:ext uri="{FF2B5EF4-FFF2-40B4-BE49-F238E27FC236}">
                <a16:creationId xmlns:a16="http://schemas.microsoft.com/office/drawing/2014/main" id="{D61C35E1-03BF-602B-3714-54DE3ECCFE82}"/>
              </a:ext>
            </a:extLst>
          </p:cNvPr>
          <p:cNvCxnSpPr>
            <a:cxnSpLocks/>
            <a:stCxn id="19" idx="6"/>
          </p:cNvCxnSpPr>
          <p:nvPr/>
        </p:nvCxnSpPr>
        <p:spPr>
          <a:xfrm flipV="1">
            <a:off x="4782489" y="2187678"/>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5" name="Straight Arrow Connector 34">
            <a:extLst>
              <a:ext uri="{FF2B5EF4-FFF2-40B4-BE49-F238E27FC236}">
                <a16:creationId xmlns:a16="http://schemas.microsoft.com/office/drawing/2014/main" id="{F39CEBF0-8FBD-9AB8-32EC-B6696326F8B7}"/>
              </a:ext>
            </a:extLst>
          </p:cNvPr>
          <p:cNvCxnSpPr>
            <a:cxnSpLocks/>
            <a:stCxn id="19" idx="6"/>
            <a:endCxn id="15" idx="2"/>
          </p:cNvCxnSpPr>
          <p:nvPr/>
        </p:nvCxnSpPr>
        <p:spPr>
          <a:xfrm>
            <a:off x="4782489" y="278561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6" name="Straight Arrow Connector 35">
            <a:extLst>
              <a:ext uri="{FF2B5EF4-FFF2-40B4-BE49-F238E27FC236}">
                <a16:creationId xmlns:a16="http://schemas.microsoft.com/office/drawing/2014/main" id="{607BF660-427E-2A8D-2FA8-282A0464DFD2}"/>
              </a:ext>
            </a:extLst>
          </p:cNvPr>
          <p:cNvCxnSpPr>
            <a:cxnSpLocks/>
            <a:stCxn id="19" idx="6"/>
            <a:endCxn id="16" idx="2"/>
          </p:cNvCxnSpPr>
          <p:nvPr/>
        </p:nvCxnSpPr>
        <p:spPr>
          <a:xfrm>
            <a:off x="4782487" y="2785618"/>
            <a:ext cx="1637363"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7" name="Straight Arrow Connector 36">
            <a:extLst>
              <a:ext uri="{FF2B5EF4-FFF2-40B4-BE49-F238E27FC236}">
                <a16:creationId xmlns:a16="http://schemas.microsoft.com/office/drawing/2014/main" id="{00987A78-C6B8-3C71-DA02-CA747DA2188A}"/>
              </a:ext>
            </a:extLst>
          </p:cNvPr>
          <p:cNvCxnSpPr>
            <a:cxnSpLocks/>
            <a:stCxn id="19" idx="6"/>
            <a:endCxn id="17" idx="2"/>
          </p:cNvCxnSpPr>
          <p:nvPr/>
        </p:nvCxnSpPr>
        <p:spPr>
          <a:xfrm>
            <a:off x="4782487" y="2785619"/>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8" name="Straight Arrow Connector 37">
            <a:extLst>
              <a:ext uri="{FF2B5EF4-FFF2-40B4-BE49-F238E27FC236}">
                <a16:creationId xmlns:a16="http://schemas.microsoft.com/office/drawing/2014/main" id="{518F05AA-A9A8-A5B1-4F22-82917A485710}"/>
              </a:ext>
            </a:extLst>
          </p:cNvPr>
          <p:cNvCxnSpPr>
            <a:cxnSpLocks/>
            <a:stCxn id="19" idx="6"/>
            <a:endCxn id="18" idx="2"/>
          </p:cNvCxnSpPr>
          <p:nvPr/>
        </p:nvCxnSpPr>
        <p:spPr>
          <a:xfrm>
            <a:off x="4782489" y="2785619"/>
            <a:ext cx="1633031" cy="17938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9" name="Straight Arrow Connector 38">
            <a:extLst>
              <a:ext uri="{FF2B5EF4-FFF2-40B4-BE49-F238E27FC236}">
                <a16:creationId xmlns:a16="http://schemas.microsoft.com/office/drawing/2014/main" id="{1B9D551A-C721-477F-DC32-E11B2D7BA372}"/>
              </a:ext>
            </a:extLst>
          </p:cNvPr>
          <p:cNvCxnSpPr>
            <a:cxnSpLocks/>
            <a:stCxn id="20" idx="6"/>
            <a:endCxn id="13" idx="2"/>
          </p:cNvCxnSpPr>
          <p:nvPr/>
        </p:nvCxnSpPr>
        <p:spPr>
          <a:xfrm flipV="1">
            <a:off x="4786819" y="1589737"/>
            <a:ext cx="1637363" cy="17938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0" name="Straight Arrow Connector 39">
            <a:extLst>
              <a:ext uri="{FF2B5EF4-FFF2-40B4-BE49-F238E27FC236}">
                <a16:creationId xmlns:a16="http://schemas.microsoft.com/office/drawing/2014/main" id="{E0B41DDA-8DB4-9DFB-2140-916501216FEC}"/>
              </a:ext>
            </a:extLst>
          </p:cNvPr>
          <p:cNvCxnSpPr>
            <a:cxnSpLocks/>
            <a:stCxn id="20" idx="6"/>
            <a:endCxn id="14" idx="2"/>
          </p:cNvCxnSpPr>
          <p:nvPr/>
        </p:nvCxnSpPr>
        <p:spPr>
          <a:xfrm flipV="1">
            <a:off x="4786819" y="2187678"/>
            <a:ext cx="1637363" cy="11958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1" name="Straight Arrow Connector 40">
            <a:extLst>
              <a:ext uri="{FF2B5EF4-FFF2-40B4-BE49-F238E27FC236}">
                <a16:creationId xmlns:a16="http://schemas.microsoft.com/office/drawing/2014/main" id="{5DA2323C-D013-C443-E9B1-0EDC4EE4B926}"/>
              </a:ext>
            </a:extLst>
          </p:cNvPr>
          <p:cNvCxnSpPr>
            <a:cxnSpLocks/>
            <a:stCxn id="20" idx="6"/>
            <a:endCxn id="15" idx="2"/>
          </p:cNvCxnSpPr>
          <p:nvPr/>
        </p:nvCxnSpPr>
        <p:spPr>
          <a:xfrm flipV="1">
            <a:off x="4786819" y="2785618"/>
            <a:ext cx="1628700"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Straight Arrow Connector 41">
            <a:extLst>
              <a:ext uri="{FF2B5EF4-FFF2-40B4-BE49-F238E27FC236}">
                <a16:creationId xmlns:a16="http://schemas.microsoft.com/office/drawing/2014/main" id="{EAA808C6-6868-9E62-5002-94B07EA6A017}"/>
              </a:ext>
            </a:extLst>
          </p:cNvPr>
          <p:cNvCxnSpPr>
            <a:cxnSpLocks/>
            <a:stCxn id="20" idx="6"/>
            <a:endCxn id="16" idx="2"/>
          </p:cNvCxnSpPr>
          <p:nvPr/>
        </p:nvCxnSpPr>
        <p:spPr>
          <a:xfrm>
            <a:off x="4786820" y="3383559"/>
            <a:ext cx="163303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3" name="Straight Arrow Connector 42">
            <a:extLst>
              <a:ext uri="{FF2B5EF4-FFF2-40B4-BE49-F238E27FC236}">
                <a16:creationId xmlns:a16="http://schemas.microsoft.com/office/drawing/2014/main" id="{F04FCB5C-DDBC-0F82-78A4-8A3319F2A802}"/>
              </a:ext>
            </a:extLst>
          </p:cNvPr>
          <p:cNvCxnSpPr>
            <a:cxnSpLocks/>
            <a:stCxn id="20" idx="6"/>
            <a:endCxn id="17" idx="2"/>
          </p:cNvCxnSpPr>
          <p:nvPr/>
        </p:nvCxnSpPr>
        <p:spPr>
          <a:xfrm>
            <a:off x="4786820" y="3383559"/>
            <a:ext cx="1633031" cy="5979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Straight Arrow Connector 43">
            <a:extLst>
              <a:ext uri="{FF2B5EF4-FFF2-40B4-BE49-F238E27FC236}">
                <a16:creationId xmlns:a16="http://schemas.microsoft.com/office/drawing/2014/main" id="{17E53960-DDF1-E73E-D56E-C34289551C80}"/>
              </a:ext>
            </a:extLst>
          </p:cNvPr>
          <p:cNvCxnSpPr>
            <a:cxnSpLocks/>
            <a:stCxn id="20" idx="6"/>
            <a:endCxn id="18" idx="2"/>
          </p:cNvCxnSpPr>
          <p:nvPr/>
        </p:nvCxnSpPr>
        <p:spPr>
          <a:xfrm>
            <a:off x="4786819" y="3383559"/>
            <a:ext cx="1628700" cy="119588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TextBox 44">
            <a:extLst>
              <a:ext uri="{FF2B5EF4-FFF2-40B4-BE49-F238E27FC236}">
                <a16:creationId xmlns:a16="http://schemas.microsoft.com/office/drawing/2014/main" id="{6B7B4C01-6DA7-E777-FD30-C58D2BE3B1F8}"/>
              </a:ext>
            </a:extLst>
          </p:cNvPr>
          <p:cNvSpPr txBox="1"/>
          <p:nvPr/>
        </p:nvSpPr>
        <p:spPr>
          <a:xfrm>
            <a:off x="4057580" y="929918"/>
            <a:ext cx="1391728" cy="369332"/>
          </a:xfrm>
          <a:prstGeom prst="rect">
            <a:avLst/>
          </a:prstGeom>
          <a:noFill/>
        </p:spPr>
        <p:txBody>
          <a:bodyPr wrap="none" rtlCol="0">
            <a:spAutoFit/>
          </a:bodyPr>
          <a:lstStyle/>
          <a:p>
            <a:r>
              <a:rPr lang="en-US" dirty="0">
                <a:latin typeface="Corbel" panose="020B0503020204020204" pitchFamily="34" charset="0"/>
              </a:rPr>
              <a:t>Hidden layer</a:t>
            </a:r>
          </a:p>
        </p:txBody>
      </p:sp>
      <p:sp>
        <p:nvSpPr>
          <p:cNvPr id="46" name="TextBox 45">
            <a:extLst>
              <a:ext uri="{FF2B5EF4-FFF2-40B4-BE49-F238E27FC236}">
                <a16:creationId xmlns:a16="http://schemas.microsoft.com/office/drawing/2014/main" id="{CB4565ED-BDE5-5135-E9EF-160824F2FA31}"/>
              </a:ext>
            </a:extLst>
          </p:cNvPr>
          <p:cNvSpPr txBox="1"/>
          <p:nvPr/>
        </p:nvSpPr>
        <p:spPr>
          <a:xfrm>
            <a:off x="2058967" y="929918"/>
            <a:ext cx="1200970" cy="369332"/>
          </a:xfrm>
          <a:prstGeom prst="rect">
            <a:avLst/>
          </a:prstGeom>
          <a:noFill/>
        </p:spPr>
        <p:txBody>
          <a:bodyPr wrap="none" rtlCol="0">
            <a:spAutoFit/>
          </a:bodyPr>
          <a:lstStyle/>
          <a:p>
            <a:r>
              <a:rPr lang="en-US" dirty="0">
                <a:latin typeface="Corbel" panose="020B0503020204020204" pitchFamily="34" charset="0"/>
              </a:rPr>
              <a:t>Input layer</a:t>
            </a:r>
          </a:p>
        </p:txBody>
      </p:sp>
      <p:sp>
        <p:nvSpPr>
          <p:cNvPr id="47" name="TextBox 46">
            <a:extLst>
              <a:ext uri="{FF2B5EF4-FFF2-40B4-BE49-F238E27FC236}">
                <a16:creationId xmlns:a16="http://schemas.microsoft.com/office/drawing/2014/main" id="{EACDF742-BF00-97E9-FF99-B018F5E930AC}"/>
              </a:ext>
            </a:extLst>
          </p:cNvPr>
          <p:cNvSpPr txBox="1"/>
          <p:nvPr/>
        </p:nvSpPr>
        <p:spPr>
          <a:xfrm>
            <a:off x="5952871" y="929918"/>
            <a:ext cx="1818126" cy="369332"/>
          </a:xfrm>
          <a:prstGeom prst="rect">
            <a:avLst/>
          </a:prstGeom>
          <a:noFill/>
        </p:spPr>
        <p:txBody>
          <a:bodyPr wrap="none" rtlCol="0">
            <a:spAutoFit/>
          </a:bodyPr>
          <a:lstStyle/>
          <a:p>
            <a:r>
              <a:rPr lang="en-US" dirty="0">
                <a:latin typeface="Corbel" panose="020B0503020204020204" pitchFamily="34" charset="0"/>
              </a:rPr>
              <a:t>Output (sigmoid)</a:t>
            </a:r>
          </a:p>
        </p:txBody>
      </p:sp>
      <p:sp>
        <p:nvSpPr>
          <p:cNvPr id="48" name="TextBox 47">
            <a:extLst>
              <a:ext uri="{FF2B5EF4-FFF2-40B4-BE49-F238E27FC236}">
                <a16:creationId xmlns:a16="http://schemas.microsoft.com/office/drawing/2014/main" id="{B6227FA7-A579-C7DD-D183-E4C006FA09CD}"/>
              </a:ext>
            </a:extLst>
          </p:cNvPr>
          <p:cNvSpPr txBox="1"/>
          <p:nvPr/>
        </p:nvSpPr>
        <p:spPr>
          <a:xfrm>
            <a:off x="3323645" y="1708780"/>
            <a:ext cx="659155"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w</a:t>
            </a:r>
            <a:r>
              <a:rPr lang="en-US" sz="2400" dirty="0">
                <a:latin typeface="Corbel" panose="020B0503020204020204" pitchFamily="34" charset="0"/>
              </a:rPr>
              <a:t>|</a:t>
            </a:r>
          </a:p>
        </p:txBody>
      </p:sp>
      <p:sp>
        <p:nvSpPr>
          <p:cNvPr id="49" name="TextBox 48">
            <a:extLst>
              <a:ext uri="{FF2B5EF4-FFF2-40B4-BE49-F238E27FC236}">
                <a16:creationId xmlns:a16="http://schemas.microsoft.com/office/drawing/2014/main" id="{0675CE82-3EAC-D1D3-666A-7E214326F807}"/>
              </a:ext>
            </a:extLst>
          </p:cNvPr>
          <p:cNvSpPr txBox="1"/>
          <p:nvPr/>
        </p:nvSpPr>
        <p:spPr>
          <a:xfrm>
            <a:off x="5300008" y="1722109"/>
            <a:ext cx="590996" cy="461665"/>
          </a:xfrm>
          <a:prstGeom prst="rect">
            <a:avLst/>
          </a:prstGeom>
          <a:noFill/>
        </p:spPr>
        <p:txBody>
          <a:bodyPr wrap="none" rtlCol="0">
            <a:spAutoFit/>
          </a:bodyPr>
          <a:lstStyle/>
          <a:p>
            <a:r>
              <a:rPr lang="en-US" sz="2400" dirty="0">
                <a:latin typeface="Corbel" panose="020B0503020204020204" pitchFamily="34" charset="0"/>
              </a:rPr>
              <a:t>|</a:t>
            </a:r>
            <a:r>
              <a:rPr lang="en-US" sz="2400" dirty="0" err="1">
                <a:latin typeface="Corbel" panose="020B0503020204020204" pitchFamily="34" charset="0"/>
              </a:rPr>
              <a:t>V</a:t>
            </a:r>
            <a:r>
              <a:rPr lang="en-US" sz="2400" baseline="-25000" dirty="0" err="1">
                <a:latin typeface="Corbel" panose="020B0503020204020204" pitchFamily="34" charset="0"/>
              </a:rPr>
              <a:t>c</a:t>
            </a:r>
            <a:r>
              <a:rPr lang="en-US" sz="2400" dirty="0">
                <a:latin typeface="Corbel" panose="020B0503020204020204" pitchFamily="34" charset="0"/>
              </a:rPr>
              <a:t>|</a:t>
            </a:r>
          </a:p>
        </p:txBody>
      </p:sp>
      <p:sp>
        <p:nvSpPr>
          <p:cNvPr id="50" name="TextBox 49">
            <a:extLst>
              <a:ext uri="{FF2B5EF4-FFF2-40B4-BE49-F238E27FC236}">
                <a16:creationId xmlns:a16="http://schemas.microsoft.com/office/drawing/2014/main" id="{505EAC7C-A696-4ADE-CC07-E270DCE5D912}"/>
              </a:ext>
            </a:extLst>
          </p:cNvPr>
          <p:cNvSpPr txBox="1"/>
          <p:nvPr/>
        </p:nvSpPr>
        <p:spPr>
          <a:xfrm>
            <a:off x="1310487" y="4422490"/>
            <a:ext cx="901209" cy="369332"/>
          </a:xfrm>
          <a:prstGeom prst="rect">
            <a:avLst/>
          </a:prstGeom>
          <a:noFill/>
        </p:spPr>
        <p:txBody>
          <a:bodyPr wrap="none" rtlCol="0">
            <a:spAutoFit/>
          </a:bodyPr>
          <a:lstStyle/>
          <a:p>
            <a:r>
              <a:rPr lang="en-US" dirty="0">
                <a:latin typeface="Corbel" panose="020B0503020204020204" pitchFamily="34" charset="0"/>
              </a:rPr>
              <a:t>women</a:t>
            </a:r>
          </a:p>
        </p:txBody>
      </p:sp>
      <p:sp>
        <p:nvSpPr>
          <p:cNvPr id="51" name="TextBox 50">
            <a:extLst>
              <a:ext uri="{FF2B5EF4-FFF2-40B4-BE49-F238E27FC236}">
                <a16:creationId xmlns:a16="http://schemas.microsoft.com/office/drawing/2014/main" id="{77753906-D38C-4C7E-5042-8F1EEC0F504B}"/>
              </a:ext>
            </a:extLst>
          </p:cNvPr>
          <p:cNvSpPr txBox="1"/>
          <p:nvPr/>
        </p:nvSpPr>
        <p:spPr>
          <a:xfrm>
            <a:off x="7055331" y="3245060"/>
            <a:ext cx="777777" cy="369332"/>
          </a:xfrm>
          <a:prstGeom prst="rect">
            <a:avLst/>
          </a:prstGeom>
          <a:noFill/>
        </p:spPr>
        <p:txBody>
          <a:bodyPr wrap="none" rtlCol="0">
            <a:spAutoFit/>
          </a:bodyPr>
          <a:lstStyle/>
          <a:p>
            <a:r>
              <a:rPr lang="en-US" dirty="0">
                <a:latin typeface="Corbel" panose="020B0503020204020204" pitchFamily="34" charset="0"/>
              </a:rPr>
              <a:t>queen</a:t>
            </a:r>
          </a:p>
        </p:txBody>
      </p:sp>
      <p:sp>
        <p:nvSpPr>
          <p:cNvPr id="52" name="TextBox 51">
            <a:extLst>
              <a:ext uri="{FF2B5EF4-FFF2-40B4-BE49-F238E27FC236}">
                <a16:creationId xmlns:a16="http://schemas.microsoft.com/office/drawing/2014/main" id="{86BA36B5-DBDD-4DAD-477F-1D5FD9C23A66}"/>
              </a:ext>
            </a:extLst>
          </p:cNvPr>
          <p:cNvSpPr txBox="1"/>
          <p:nvPr/>
        </p:nvSpPr>
        <p:spPr>
          <a:xfrm>
            <a:off x="7060527" y="3842999"/>
            <a:ext cx="1037463" cy="369332"/>
          </a:xfrm>
          <a:prstGeom prst="rect">
            <a:avLst/>
          </a:prstGeom>
          <a:noFill/>
        </p:spPr>
        <p:txBody>
          <a:bodyPr wrap="none" rtlCol="0">
            <a:spAutoFit/>
          </a:bodyPr>
          <a:lstStyle/>
          <a:p>
            <a:r>
              <a:rPr lang="en-US" dirty="0">
                <a:latin typeface="Corbel" panose="020B0503020204020204" pitchFamily="34" charset="0"/>
              </a:rPr>
              <a:t>beautiful</a:t>
            </a:r>
          </a:p>
        </p:txBody>
      </p:sp>
    </p:spTree>
    <p:extLst>
      <p:ext uri="{BB962C8B-B14F-4D97-AF65-F5344CB8AC3E}">
        <p14:creationId xmlns:p14="http://schemas.microsoft.com/office/powerpoint/2010/main" val="2264265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5DC624-1F36-ADFB-0FCF-D35BB915AC81}"/>
              </a:ext>
            </a:extLst>
          </p:cNvPr>
          <p:cNvSpPr>
            <a:spLocks noGrp="1"/>
          </p:cNvSpPr>
          <p:nvPr>
            <p:ph type="body" sz="quarter" idx="20"/>
          </p:nvPr>
        </p:nvSpPr>
        <p:spPr/>
        <p:txBody>
          <a:bodyPr/>
          <a:lstStyle/>
          <a:p>
            <a:r>
              <a:rPr lang="en-CA" dirty="0"/>
              <a:t>Skip-</a:t>
            </a:r>
            <a:r>
              <a:rPr lang="en-CA" dirty="0" err="1"/>
              <a:t>Ngram</a:t>
            </a:r>
            <a:r>
              <a:rPr lang="en-CA" dirty="0"/>
              <a:t>: Training method</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062696C-C735-1633-5952-42CE07D44B79}"/>
                  </a:ext>
                </a:extLst>
              </p:cNvPr>
              <p:cNvSpPr>
                <a:spLocks noGrp="1"/>
              </p:cNvSpPr>
              <p:nvPr>
                <p:ph type="body" sz="quarter" idx="14"/>
              </p:nvPr>
            </p:nvSpPr>
            <p:spPr>
              <a:xfrm>
                <a:off x="431800" y="1234440"/>
                <a:ext cx="8216899" cy="2895598"/>
              </a:xfrm>
            </p:spPr>
            <p:txBody>
              <a:bodyPr/>
              <a:lstStyle/>
              <a:p>
                <a:r>
                  <a:rPr lang="en-US" sz="1800" dirty="0"/>
                  <a:t>The prediction problem is modeled using soft-max:</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𝑐</m:t>
                          </m:r>
                        </m:e>
                        <m:e>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𝜃</m:t>
                          </m:r>
                        </m:e>
                      </m:d>
                      <m:r>
                        <a:rPr lang="en-US" sz="1800" i="1">
                          <a:latin typeface="Cambria Math" panose="02040503050406030204" pitchFamily="18" charset="0"/>
                        </a:rPr>
                        <m:t>=</m:t>
                      </m:r>
                      <m:f>
                        <m:fPr>
                          <m:ctrlPr>
                            <a:rPr lang="en-US" sz="1800" i="1">
                              <a:latin typeface="Cambria Math" panose="02040503050406030204" pitchFamily="18" charset="0"/>
                            </a:rPr>
                          </m:ctrlPr>
                        </m:fPr>
                        <m:num>
                          <m:r>
                            <m:rPr>
                              <m:sty m:val="p"/>
                            </m:rPr>
                            <a:rPr lang="en-US" sz="1800">
                              <a:latin typeface="Cambria Math" panose="02040503050406030204" pitchFamily="18" charset="0"/>
                            </a:rPr>
                            <m:t>exp</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𝑐</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𝑤</m:t>
                              </m:r>
                            </m:sub>
                          </m:sSub>
                          <m:r>
                            <a:rPr lang="en-US" sz="1800" i="1">
                              <a:latin typeface="Cambria Math" panose="02040503050406030204" pitchFamily="18" charset="0"/>
                            </a:rPr>
                            <m:t>)</m:t>
                          </m:r>
                        </m:num>
                        <m:den>
                          <m:nary>
                            <m:naryPr>
                              <m:chr m:val="∑"/>
                              <m:supHide m:val="on"/>
                              <m:ctrlPr>
                                <a:rPr lang="en-US" sz="1800" i="1">
                                  <a:latin typeface="Cambria Math" panose="02040503050406030204" pitchFamily="18" charset="0"/>
                                </a:rPr>
                              </m:ctrlPr>
                            </m:naryPr>
                            <m:sub>
                              <m:acc>
                                <m:accPr>
                                  <m:chr m:val="̀"/>
                                  <m:ctrlPr>
                                    <a:rPr lang="en-US" sz="1800" i="1">
                                      <a:latin typeface="Cambria Math" panose="02040503050406030204" pitchFamily="18" charset="0"/>
                                    </a:rPr>
                                  </m:ctrlPr>
                                </m:accPr>
                                <m:e>
                                  <m:r>
                                    <a:rPr lang="en-US" sz="1800" i="1">
                                      <a:latin typeface="Cambria Math" panose="02040503050406030204" pitchFamily="18" charset="0"/>
                                    </a:rPr>
                                    <m:t>𝑐</m:t>
                                  </m:r>
                                </m:e>
                              </m:acc>
                              <m:r>
                                <m:rPr>
                                  <m:brk m:alnAt="7"/>
                                </m:rP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m:t>
                              </m:r>
                            </m:sub>
                            <m:sup/>
                            <m:e>
                              <m:r>
                                <m:rPr>
                                  <m:sty m:val="p"/>
                                </m:rPr>
                                <a:rPr lang="en-US" sz="1800">
                                  <a:latin typeface="Cambria Math" panose="02040503050406030204" pitchFamily="18" charset="0"/>
                                </a:rPr>
                                <m:t>exp</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acc>
                                    <m:accPr>
                                      <m:chr m:val="̀"/>
                                      <m:ctrlPr>
                                        <a:rPr lang="en-US" sz="1800" i="1">
                                          <a:latin typeface="Cambria Math" panose="02040503050406030204" pitchFamily="18" charset="0"/>
                                        </a:rPr>
                                      </m:ctrlPr>
                                    </m:accPr>
                                    <m:e>
                                      <m:r>
                                        <a:rPr lang="en-US" sz="1800" i="1">
                                          <a:latin typeface="Cambria Math" panose="02040503050406030204" pitchFamily="18" charset="0"/>
                                        </a:rPr>
                                        <m:t>𝑐</m:t>
                                      </m:r>
                                    </m:e>
                                  </m:acc>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𝑤</m:t>
                                  </m:r>
                                </m:sub>
                              </m:sSub>
                              <m:r>
                                <a:rPr lang="en-US" sz="1800" i="1">
                                  <a:latin typeface="Cambria Math" panose="02040503050406030204" pitchFamily="18" charset="0"/>
                                </a:rPr>
                                <m:t>)</m:t>
                              </m:r>
                            </m:e>
                          </m:nary>
                        </m:den>
                      </m:f>
                    </m:oMath>
                  </m:oMathPara>
                </a14:m>
                <a:endParaRPr lang="en-US" sz="1800" dirty="0"/>
              </a:p>
              <a:p>
                <a:pPr lvl="1"/>
                <a:r>
                  <a:rPr lang="en-US" dirty="0"/>
                  <a:t>Predict context words(s) </a:t>
                </a:r>
                <a:r>
                  <a:rPr lang="en-US" b="1" i="1" dirty="0">
                    <a:solidFill>
                      <a:schemeClr val="accent1"/>
                    </a:solidFill>
                  </a:rPr>
                  <a:t>c</a:t>
                </a:r>
              </a:p>
              <a:p>
                <a:pPr lvl="1"/>
                <a:r>
                  <a:rPr lang="en-US" dirty="0"/>
                  <a:t>From focus word </a:t>
                </a:r>
                <a:r>
                  <a:rPr lang="en-US" b="1" i="1" dirty="0">
                    <a:solidFill>
                      <a:srgbClr val="FF0000"/>
                    </a:solidFill>
                  </a:rPr>
                  <a:t>w</a:t>
                </a:r>
              </a:p>
              <a:p>
                <a:pPr lvl="1"/>
                <a:r>
                  <a:rPr lang="en-US" dirty="0"/>
                  <a:t>Looks like logistic regression! </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𝑤</m:t>
                        </m:r>
                      </m:sub>
                    </m:sSub>
                  </m:oMath>
                </a14:m>
                <a:r>
                  <a:rPr lang="en-US" dirty="0"/>
                  <a:t> are features and the evidence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endParaRPr lang="en-US" dirty="0"/>
              </a:p>
              <a:p>
                <a:r>
                  <a:rPr lang="en-US" sz="1800" dirty="0"/>
                  <a:t>The objective function (in log space):</a:t>
                </a:r>
              </a:p>
              <a:p>
                <a:pPr marL="0" indent="0">
                  <a:buNone/>
                </a:pPr>
                <a14:m>
                  <m:oMathPara xmlns:m="http://schemas.openxmlformats.org/officeDocument/2006/math">
                    <m:oMathParaPr>
                      <m:jc m:val="centerGroup"/>
                    </m:oMathParaPr>
                    <m:oMath xmlns:m="http://schemas.openxmlformats.org/officeDocument/2006/math">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a:rPr lang="en-US" sz="1800" i="1">
                                  <a:latin typeface="Cambria Math" panose="02040503050406030204" pitchFamily="18" charset="0"/>
                                  <a:ea typeface="Cambria Math" panose="02040503050406030204" pitchFamily="18" charset="0"/>
                                </a:rPr>
                                <m:t>𝜃</m:t>
                              </m:r>
                            </m:lim>
                          </m:limLow>
                        </m:fName>
                        <m:e>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𝐷</m:t>
                              </m:r>
                            </m:sub>
                            <m:sup/>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𝑐</m:t>
                                      </m:r>
                                    </m:e>
                                    <m:e>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𝜃</m:t>
                                      </m:r>
                                    </m:e>
                                  </m:d>
                                </m:e>
                              </m:func>
                            </m:e>
                          </m:nary>
                          <m:r>
                            <a:rPr lang="en-US" sz="1800" i="1">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𝐷</m:t>
                              </m:r>
                            </m:sub>
                            <m:sup/>
                            <m:e>
                              <m:d>
                                <m:dPr>
                                  <m:begChr m:val="["/>
                                  <m:endChr m:val="]"/>
                                  <m:ctrlPr>
                                    <a:rPr lang="en-US" sz="1800" i="1">
                                      <a:latin typeface="Cambria Math" panose="02040503050406030204" pitchFamily="18" charset="0"/>
                                      <a:ea typeface="Cambria Math" panose="02040503050406030204" pitchFamily="18" charset="0"/>
                                    </a:rPr>
                                  </m:ctrlPr>
                                </m:dPr>
                                <m:e>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log</m:t>
                                      </m:r>
                                    </m:fName>
                                    <m:e>
                                      <m:r>
                                        <m:rPr>
                                          <m:sty m:val="p"/>
                                        </m:rPr>
                                        <a:rPr lang="en-US" sz="1800">
                                          <a:latin typeface="Cambria Math" panose="02040503050406030204" pitchFamily="18" charset="0"/>
                                        </a:rPr>
                                        <m:t>exp</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𝑐</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𝑤</m:t>
                                          </m:r>
                                        </m:sub>
                                      </m:sSub>
                                      <m:r>
                                        <a:rPr lang="en-US" sz="1800" i="1">
                                          <a:latin typeface="Cambria Math" panose="02040503050406030204" pitchFamily="18" charset="0"/>
                                        </a:rPr>
                                        <m:t>)</m:t>
                                      </m:r>
                                    </m:e>
                                  </m:func>
                                  <m:r>
                                    <a:rPr lang="en-US" sz="1800" i="1">
                                      <a:latin typeface="Cambria Math" panose="02040503050406030204" pitchFamily="18" charset="0"/>
                                      <a:ea typeface="Cambria Math" panose="02040503050406030204" pitchFamily="18" charset="0"/>
                                    </a:rPr>
                                    <m:t>−</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log</m:t>
                                      </m:r>
                                    </m:fName>
                                    <m:e>
                                      <m:nary>
                                        <m:naryPr>
                                          <m:chr m:val="∑"/>
                                          <m:supHide m:val="on"/>
                                          <m:ctrlPr>
                                            <a:rPr lang="en-US" sz="1800" i="1">
                                              <a:latin typeface="Cambria Math" panose="02040503050406030204" pitchFamily="18" charset="0"/>
                                            </a:rPr>
                                          </m:ctrlPr>
                                        </m:naryPr>
                                        <m:sub>
                                          <m:acc>
                                            <m:accPr>
                                              <m:chr m:val="̀"/>
                                              <m:ctrlPr>
                                                <a:rPr lang="en-US" sz="1800" i="1">
                                                  <a:latin typeface="Cambria Math" panose="02040503050406030204" pitchFamily="18" charset="0"/>
                                                </a:rPr>
                                              </m:ctrlPr>
                                            </m:accPr>
                                            <m:e>
                                              <m:r>
                                                <a:rPr lang="en-US" sz="1800" i="1">
                                                  <a:latin typeface="Cambria Math" panose="02040503050406030204" pitchFamily="18" charset="0"/>
                                                </a:rPr>
                                                <m:t>𝑐</m:t>
                                              </m:r>
                                            </m:e>
                                          </m:acc>
                                          <m:r>
                                            <m:rPr>
                                              <m:brk m:alnAt="7"/>
                                            </m:rP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m:t>
                                          </m:r>
                                        </m:sub>
                                        <m:sup/>
                                        <m:e>
                                          <m:r>
                                            <m:rPr>
                                              <m:sty m:val="p"/>
                                            </m:rPr>
                                            <a:rPr lang="en-US" sz="1800">
                                              <a:latin typeface="Cambria Math" panose="02040503050406030204" pitchFamily="18" charset="0"/>
                                            </a:rPr>
                                            <m:t>exp</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acc>
                                                <m:accPr>
                                                  <m:chr m:val="̀"/>
                                                  <m:ctrlPr>
                                                    <a:rPr lang="en-US" sz="1800" i="1">
                                                      <a:latin typeface="Cambria Math" panose="02040503050406030204" pitchFamily="18" charset="0"/>
                                                    </a:rPr>
                                                  </m:ctrlPr>
                                                </m:accPr>
                                                <m:e>
                                                  <m:r>
                                                    <a:rPr lang="en-US" sz="1800" i="1">
                                                      <a:latin typeface="Cambria Math" panose="02040503050406030204" pitchFamily="18" charset="0"/>
                                                    </a:rPr>
                                                    <m:t>𝑐</m:t>
                                                  </m:r>
                                                </m:e>
                                              </m:acc>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𝑤</m:t>
                                              </m:r>
                                            </m:sub>
                                          </m:sSub>
                                          <m:r>
                                            <a:rPr lang="en-US" sz="1800" i="1">
                                              <a:latin typeface="Cambria Math" panose="02040503050406030204" pitchFamily="18" charset="0"/>
                                            </a:rPr>
                                            <m:t>)</m:t>
                                          </m:r>
                                        </m:e>
                                      </m:nary>
                                    </m:e>
                                  </m:func>
                                </m:e>
                              </m:d>
                            </m:e>
                          </m:nary>
                        </m:e>
                      </m:func>
                    </m:oMath>
                  </m:oMathPara>
                </a14:m>
                <a:endParaRPr lang="en-US" sz="1800" dirty="0"/>
              </a:p>
              <a:p>
                <a:endParaRPr lang="en-US" sz="1800" dirty="0"/>
              </a:p>
            </p:txBody>
          </p:sp>
        </mc:Choice>
        <mc:Fallback>
          <p:sp>
            <p:nvSpPr>
              <p:cNvPr id="3" name="Text Placeholder 2">
                <a:extLst>
                  <a:ext uri="{FF2B5EF4-FFF2-40B4-BE49-F238E27FC236}">
                    <a16:creationId xmlns:a16="http://schemas.microsoft.com/office/drawing/2014/main" id="{F062696C-C735-1633-5952-42CE07D44B79}"/>
                  </a:ext>
                </a:extLst>
              </p:cNvPr>
              <p:cNvSpPr>
                <a:spLocks noGrp="1" noRot="1" noChangeAspect="1" noMove="1" noResize="1" noEditPoints="1" noAdjustHandles="1" noChangeArrowheads="1" noChangeShapeType="1" noTextEdit="1"/>
              </p:cNvSpPr>
              <p:nvPr>
                <p:ph type="body" sz="quarter" idx="14"/>
              </p:nvPr>
            </p:nvSpPr>
            <p:spPr>
              <a:xfrm>
                <a:off x="431800" y="1234440"/>
                <a:ext cx="8216899" cy="2895598"/>
              </a:xfrm>
              <a:blipFill>
                <a:blip r:embed="rId2"/>
                <a:stretch>
                  <a:fillRect l="-1780" t="-2743" b="-14346"/>
                </a:stretch>
              </a:blipFill>
            </p:spPr>
            <p:txBody>
              <a:bodyPr/>
              <a:lstStyle/>
              <a:p>
                <a:r>
                  <a:rPr lang="en-US">
                    <a:noFill/>
                  </a:rPr>
                  <a:t> </a:t>
                </a:r>
              </a:p>
            </p:txBody>
          </p:sp>
        </mc:Fallback>
      </mc:AlternateContent>
    </p:spTree>
    <p:extLst>
      <p:ext uri="{BB962C8B-B14F-4D97-AF65-F5344CB8AC3E}">
        <p14:creationId xmlns:p14="http://schemas.microsoft.com/office/powerpoint/2010/main" val="302523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5D395A-B7B2-C552-35D9-FB015F8D3084}"/>
              </a:ext>
            </a:extLst>
          </p:cNvPr>
          <p:cNvSpPr>
            <a:spLocks noGrp="1"/>
          </p:cNvSpPr>
          <p:nvPr>
            <p:ph type="body" sz="quarter" idx="20"/>
          </p:nvPr>
        </p:nvSpPr>
        <p:spPr/>
        <p:txBody>
          <a:bodyPr/>
          <a:lstStyle/>
          <a:p>
            <a:r>
              <a:rPr lang="en-CA" dirty="0"/>
              <a:t>Skip-</a:t>
            </a:r>
            <a:r>
              <a:rPr lang="en-CA" dirty="0" err="1"/>
              <a:t>Ngram</a:t>
            </a:r>
            <a:r>
              <a:rPr lang="en-CA" dirty="0"/>
              <a:t>: Negative sampling</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039286D-7A94-6A50-192B-F5150273532D}"/>
                  </a:ext>
                </a:extLst>
              </p:cNvPr>
              <p:cNvSpPr>
                <a:spLocks noGrp="1"/>
              </p:cNvSpPr>
              <p:nvPr>
                <p:ph type="body" sz="quarter" idx="14"/>
              </p:nvPr>
            </p:nvSpPr>
            <p:spPr>
              <a:xfrm>
                <a:off x="431801" y="1447800"/>
                <a:ext cx="8369299" cy="2895598"/>
              </a:xfrm>
            </p:spPr>
            <p:txBody>
              <a:bodyPr/>
              <a:lstStyle/>
              <a:p>
                <a:r>
                  <a:rPr lang="en-US" sz="1800" dirty="0"/>
                  <a:t>The objective function (in log space):</a:t>
                </a:r>
              </a:p>
              <a:p>
                <a:pPr marL="0" indent="0">
                  <a:buNone/>
                </a:pPr>
                <a14:m>
                  <m:oMathPara xmlns:m="http://schemas.openxmlformats.org/officeDocument/2006/math">
                    <m:oMathParaPr>
                      <m:jc m:val="centerGroup"/>
                    </m:oMathParaPr>
                    <m:oMath xmlns:m="http://schemas.openxmlformats.org/officeDocument/2006/math">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a:rPr lang="en-US" sz="1800" i="1">
                                  <a:latin typeface="Cambria Math" panose="02040503050406030204" pitchFamily="18" charset="0"/>
                                  <a:ea typeface="Cambria Math" panose="02040503050406030204" pitchFamily="18" charset="0"/>
                                </a:rPr>
                                <m:t>𝜃</m:t>
                              </m:r>
                            </m:lim>
                          </m:limLow>
                        </m:fName>
                        <m:e>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𝐷</m:t>
                              </m:r>
                            </m:sub>
                            <m:sup/>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𝑐</m:t>
                                      </m:r>
                                    </m:e>
                                    <m:e>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𝜃</m:t>
                                      </m:r>
                                    </m:e>
                                  </m:d>
                                </m:e>
                              </m:func>
                            </m:e>
                          </m:nary>
                          <m:r>
                            <a:rPr lang="en-US" sz="1800" i="1">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𝐷</m:t>
                              </m:r>
                            </m:sub>
                            <m:sup/>
                            <m:e>
                              <m:d>
                                <m:dPr>
                                  <m:begChr m:val="["/>
                                  <m:endChr m:val="]"/>
                                  <m:ctrlPr>
                                    <a:rPr lang="en-US" sz="1800" i="1">
                                      <a:latin typeface="Cambria Math" panose="02040503050406030204" pitchFamily="18" charset="0"/>
                                      <a:ea typeface="Cambria Math" panose="02040503050406030204" pitchFamily="18" charset="0"/>
                                    </a:rPr>
                                  </m:ctrlPr>
                                </m:dPr>
                                <m:e>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log</m:t>
                                      </m:r>
                                    </m:fName>
                                    <m:e>
                                      <m:r>
                                        <m:rPr>
                                          <m:sty m:val="p"/>
                                        </m:rPr>
                                        <a:rPr lang="en-US" sz="1800">
                                          <a:latin typeface="Cambria Math" panose="02040503050406030204" pitchFamily="18" charset="0"/>
                                        </a:rPr>
                                        <m:t>exp</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𝑐</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𝑤</m:t>
                                          </m:r>
                                        </m:sub>
                                      </m:sSub>
                                      <m:r>
                                        <a:rPr lang="en-US" sz="1800" i="1">
                                          <a:latin typeface="Cambria Math" panose="02040503050406030204" pitchFamily="18" charset="0"/>
                                        </a:rPr>
                                        <m:t>)</m:t>
                                      </m:r>
                                    </m:e>
                                  </m:func>
                                  <m:r>
                                    <a:rPr lang="en-US" sz="1800" i="1">
                                      <a:latin typeface="Cambria Math" panose="02040503050406030204" pitchFamily="18" charset="0"/>
                                      <a:ea typeface="Cambria Math" panose="02040503050406030204" pitchFamily="18" charset="0"/>
                                    </a:rPr>
                                    <m:t>−</m:t>
                                  </m:r>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log</m:t>
                                      </m:r>
                                    </m:fName>
                                    <m:e>
                                      <m:nary>
                                        <m:naryPr>
                                          <m:chr m:val="∑"/>
                                          <m:supHide m:val="on"/>
                                          <m:ctrlPr>
                                            <a:rPr lang="en-US" sz="1800" i="1">
                                              <a:latin typeface="Cambria Math" panose="02040503050406030204" pitchFamily="18" charset="0"/>
                                            </a:rPr>
                                          </m:ctrlPr>
                                        </m:naryPr>
                                        <m:sub>
                                          <m:acc>
                                            <m:accPr>
                                              <m:chr m:val="̀"/>
                                              <m:ctrlPr>
                                                <a:rPr lang="en-US" sz="1800" i="1">
                                                  <a:latin typeface="Cambria Math" panose="02040503050406030204" pitchFamily="18" charset="0"/>
                                                </a:rPr>
                                              </m:ctrlPr>
                                            </m:accPr>
                                            <m:e>
                                              <m:r>
                                                <a:rPr lang="en-US" sz="1800" i="1">
                                                  <a:latin typeface="Cambria Math" panose="02040503050406030204" pitchFamily="18" charset="0"/>
                                                </a:rPr>
                                                <m:t>𝑐</m:t>
                                              </m:r>
                                            </m:e>
                                          </m:acc>
                                          <m:r>
                                            <m:rPr>
                                              <m:brk m:alnAt="7"/>
                                            </m:rP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m:t>
                                          </m:r>
                                        </m:sub>
                                        <m:sup/>
                                        <m:e>
                                          <m:r>
                                            <m:rPr>
                                              <m:sty m:val="p"/>
                                            </m:rPr>
                                            <a:rPr lang="en-US" sz="1800">
                                              <a:latin typeface="Cambria Math" panose="02040503050406030204" pitchFamily="18" charset="0"/>
                                            </a:rPr>
                                            <m:t>exp</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acc>
                                                <m:accPr>
                                                  <m:chr m:val="̀"/>
                                                  <m:ctrlPr>
                                                    <a:rPr lang="en-US" sz="1800" i="1">
                                                      <a:latin typeface="Cambria Math" panose="02040503050406030204" pitchFamily="18" charset="0"/>
                                                    </a:rPr>
                                                  </m:ctrlPr>
                                                </m:accPr>
                                                <m:e>
                                                  <m:r>
                                                    <a:rPr lang="en-US" sz="1800" i="1">
                                                      <a:latin typeface="Cambria Math" panose="02040503050406030204" pitchFamily="18" charset="0"/>
                                                    </a:rPr>
                                                    <m:t>𝑐</m:t>
                                                  </m:r>
                                                </m:e>
                                              </m:acc>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𝑤</m:t>
                                              </m:r>
                                            </m:sub>
                                          </m:sSub>
                                          <m:r>
                                            <a:rPr lang="en-US" sz="1800" i="1">
                                              <a:latin typeface="Cambria Math" panose="02040503050406030204" pitchFamily="18" charset="0"/>
                                            </a:rPr>
                                            <m:t>)</m:t>
                                          </m:r>
                                        </m:e>
                                      </m:nary>
                                    </m:e>
                                  </m:func>
                                </m:e>
                              </m:d>
                            </m:e>
                          </m:nary>
                        </m:e>
                      </m:func>
                    </m:oMath>
                  </m:oMathPara>
                </a14:m>
                <a:endParaRPr lang="en-US" sz="1800" dirty="0"/>
              </a:p>
              <a:p>
                <a:pPr lvl="1"/>
                <a:r>
                  <a:rPr lang="en-CA" dirty="0"/>
                  <a:t>While the objective function can be computed optimized, it is computationally expensive</a:t>
                </a:r>
              </a:p>
              <a:p>
                <a:pPr lvl="2"/>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𝑐</m:t>
                        </m:r>
                      </m:e>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oMath>
                </a14:m>
                <a:r>
                  <a:rPr lang="en-CA" dirty="0"/>
                  <a:t> is very expensive to compute due to the summation </a:t>
                </a:r>
                <a14:m>
                  <m:oMath xmlns:m="http://schemas.openxmlformats.org/officeDocument/2006/math">
                    <m:nary>
                      <m:naryPr>
                        <m:chr m:val="∑"/>
                        <m:supHide m:val="on"/>
                        <m:ctrlPr>
                          <a:rPr lang="en-US" i="1">
                            <a:latin typeface="Cambria Math" panose="02040503050406030204" pitchFamily="18" charset="0"/>
                          </a:rPr>
                        </m:ctrlPr>
                      </m:naryPr>
                      <m:sub>
                        <m:acc>
                          <m:accPr>
                            <m:chr m:val="̀"/>
                            <m:ctrlPr>
                              <a:rPr lang="en-US" i="1">
                                <a:latin typeface="Cambria Math" panose="02040503050406030204" pitchFamily="18" charset="0"/>
                              </a:rPr>
                            </m:ctrlPr>
                          </m:accPr>
                          <m:e>
                            <m:r>
                              <a:rPr lang="en-US" i="1">
                                <a:latin typeface="Cambria Math" panose="02040503050406030204" pitchFamily="18" charset="0"/>
                              </a:rPr>
                              <m:t>𝑐</m:t>
                            </m:r>
                          </m:e>
                        </m:acc>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sub>
                      <m:sup/>
                      <m:e>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acc>
                              <m:accPr>
                                <m:chr m:val="̀"/>
                                <m:ctrlPr>
                                  <a:rPr lang="en-US" i="1">
                                    <a:latin typeface="Cambria Math" panose="02040503050406030204" pitchFamily="18" charset="0"/>
                                  </a:rPr>
                                </m:ctrlPr>
                              </m:accPr>
                              <m:e>
                                <m:r>
                                  <a:rPr lang="en-US" i="1">
                                    <a:latin typeface="Cambria Math" panose="02040503050406030204" pitchFamily="18" charset="0"/>
                                  </a:rPr>
                                  <m:t>𝑐</m:t>
                                </m:r>
                              </m:e>
                            </m:acc>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𝑤</m:t>
                            </m:r>
                          </m:sub>
                        </m:sSub>
                        <m:r>
                          <a:rPr lang="en-US" i="1">
                            <a:latin typeface="Cambria Math" panose="02040503050406030204" pitchFamily="18" charset="0"/>
                          </a:rPr>
                          <m:t>)</m:t>
                        </m:r>
                      </m:e>
                    </m:nary>
                  </m:oMath>
                </a14:m>
                <a:endParaRPr lang="en-US" dirty="0"/>
              </a:p>
              <a:p>
                <a:r>
                  <a:rPr lang="en-CA" sz="1800" dirty="0" err="1"/>
                  <a:t>Mikolov</a:t>
                </a:r>
                <a:r>
                  <a:rPr lang="en-CA" sz="1800" dirty="0"/>
                  <a:t> et al. proposed the negative-sampling approach as a more efficient way of deriving word embeddings:</a:t>
                </a:r>
                <a:endParaRPr lang="en-US" sz="1800" dirty="0"/>
              </a:p>
              <a:p>
                <a:pPr marL="278606" lvl="1"/>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ea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𝐷</m:t>
                              </m:r>
                            </m:sub>
                            <m:sup/>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𝑤</m:t>
                                      </m:r>
                                    </m:sub>
                                  </m:sSub>
                                  <m:r>
                                    <a:rPr lang="en-US" i="1">
                                      <a:latin typeface="Cambria Math" panose="02040503050406030204" pitchFamily="18" charset="0"/>
                                    </a:rPr>
                                    <m:t>)</m:t>
                                  </m:r>
                                </m:e>
                              </m:func>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𝐷</m:t>
                                      </m:r>
                                    </m:e>
                                  </m:acc>
                                </m:sub>
                                <m:sup/>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𝑤</m:t>
                                          </m:r>
                                        </m:sub>
                                      </m:sSub>
                                      <m:r>
                                        <a:rPr lang="en-US" i="1">
                                          <a:latin typeface="Cambria Math" panose="02040503050406030204" pitchFamily="18" charset="0"/>
                                        </a:rPr>
                                        <m:t>)</m:t>
                                      </m:r>
                                    </m:e>
                                  </m:func>
                                </m:e>
                              </m:nary>
                            </m:e>
                          </m:nary>
                        </m:e>
                      </m:func>
                    </m:oMath>
                  </m:oMathPara>
                </a14:m>
                <a:endParaRPr lang="en-US" dirty="0"/>
              </a:p>
              <a:p>
                <a:pPr marL="278606" lvl="1"/>
                <a:endParaRPr lang="en-US" dirty="0"/>
              </a:p>
              <a:p>
                <a:endParaRPr lang="en-US" sz="1800" dirty="0"/>
              </a:p>
            </p:txBody>
          </p:sp>
        </mc:Choice>
        <mc:Fallback>
          <p:sp>
            <p:nvSpPr>
              <p:cNvPr id="3" name="Text Placeholder 2">
                <a:extLst>
                  <a:ext uri="{FF2B5EF4-FFF2-40B4-BE49-F238E27FC236}">
                    <a16:creationId xmlns:a16="http://schemas.microsoft.com/office/drawing/2014/main" id="{7039286D-7A94-6A50-192B-F5150273532D}"/>
                  </a:ext>
                </a:extLst>
              </p:cNvPr>
              <p:cNvSpPr>
                <a:spLocks noGrp="1" noRot="1" noChangeAspect="1" noMove="1" noResize="1" noEditPoints="1" noAdjustHandles="1" noChangeArrowheads="1" noChangeShapeType="1" noTextEdit="1"/>
              </p:cNvSpPr>
              <p:nvPr>
                <p:ph type="body" sz="quarter" idx="14"/>
              </p:nvPr>
            </p:nvSpPr>
            <p:spPr>
              <a:xfrm>
                <a:off x="431801" y="1447800"/>
                <a:ext cx="8369299" cy="2895598"/>
              </a:xfrm>
              <a:blipFill>
                <a:blip r:embed="rId2"/>
                <a:stretch>
                  <a:fillRect l="-1748" t="-2743" r="-2185" b="-28270"/>
                </a:stretch>
              </a:blipFill>
            </p:spPr>
            <p:txBody>
              <a:bodyPr/>
              <a:lstStyle/>
              <a:p>
                <a:r>
                  <a:rPr lang="en-US">
                    <a:noFill/>
                  </a:rPr>
                  <a:t> </a:t>
                </a:r>
              </a:p>
            </p:txBody>
          </p:sp>
        </mc:Fallback>
      </mc:AlternateContent>
    </p:spTree>
    <p:extLst>
      <p:ext uri="{BB962C8B-B14F-4D97-AF65-F5344CB8AC3E}">
        <p14:creationId xmlns:p14="http://schemas.microsoft.com/office/powerpoint/2010/main" val="3801377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E5FF5-F7AC-035B-4704-D6D473AE4B7D}"/>
              </a:ext>
            </a:extLst>
          </p:cNvPr>
          <p:cNvSpPr>
            <a:spLocks noGrp="1"/>
          </p:cNvSpPr>
          <p:nvPr>
            <p:ph type="body" sz="quarter" idx="20"/>
          </p:nvPr>
        </p:nvSpPr>
        <p:spPr/>
        <p:txBody>
          <a:bodyPr/>
          <a:lstStyle/>
          <a:p>
            <a:r>
              <a:rPr lang="en-CA" dirty="0"/>
              <a:t>Skip-</a:t>
            </a:r>
            <a:r>
              <a:rPr lang="en-CA" dirty="0" err="1"/>
              <a:t>Ngram</a:t>
            </a:r>
            <a:r>
              <a:rPr lang="en-CA" dirty="0"/>
              <a:t>: Example</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07BCF0A-69F0-4D06-4C90-7CF168022308}"/>
                  </a:ext>
                </a:extLst>
              </p:cNvPr>
              <p:cNvSpPr>
                <a:spLocks noGrp="1"/>
              </p:cNvSpPr>
              <p:nvPr>
                <p:ph type="body" sz="quarter" idx="14"/>
              </p:nvPr>
            </p:nvSpPr>
            <p:spPr>
              <a:xfrm>
                <a:off x="431801" y="1447800"/>
                <a:ext cx="8216899" cy="2895598"/>
              </a:xfrm>
            </p:spPr>
            <p:txBody>
              <a:bodyPr/>
              <a:lstStyle/>
              <a:p>
                <a:r>
                  <a:rPr lang="en-CA" sz="1800" dirty="0"/>
                  <a:t>While more text: </a:t>
                </a:r>
              </a:p>
              <a:p>
                <a:pPr lvl="1"/>
                <a:r>
                  <a:rPr lang="en-CA" dirty="0"/>
                  <a:t>Extract a word window: </a:t>
                </a:r>
              </a:p>
              <a:p>
                <a:pPr lvl="1"/>
                <a:endParaRPr lang="en-CA" dirty="0"/>
              </a:p>
              <a:p>
                <a:pPr lvl="1"/>
                <a:endParaRPr lang="en-CA" dirty="0"/>
              </a:p>
              <a:p>
                <a:pPr lvl="1"/>
                <a:r>
                  <a:rPr lang="en-CA" dirty="0"/>
                  <a:t>Try setting the vector values such that: </a:t>
                </a:r>
              </a:p>
              <a:p>
                <a:pPr lvl="2"/>
                <a14:m>
                  <m:oMath xmlns:m="http://schemas.openxmlformats.org/officeDocument/2006/math">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3</m:t>
                            </m:r>
                          </m:sub>
                        </m:sSub>
                      </m:e>
                    </m:d>
                    <m:r>
                      <a:rPr lang="en-US" b="0" i="1" smtClean="0">
                        <a:latin typeface="Cambria Math" panose="02040503050406030204" pitchFamily="18" charset="0"/>
                        <a:ea typeface="Cambria Math" panose="02040503050406030204" pitchFamily="18" charset="0"/>
                      </a:rPr>
                      <m:t>+ </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4</m:t>
                            </m:r>
                          </m:sub>
                        </m:sSub>
                      </m:e>
                    </m:d>
                    <m:r>
                      <a:rPr lang="en-US" b="0" i="1" smtClean="0">
                        <a:latin typeface="Cambria Math" panose="02040503050406030204" pitchFamily="18" charset="0"/>
                        <a:ea typeface="Cambria Math" panose="02040503050406030204" pitchFamily="18" charset="0"/>
                      </a:rPr>
                      <m:t>+ </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5</m:t>
                            </m:r>
                          </m:sub>
                        </m:sSub>
                      </m:e>
                    </m:d>
                    <m:r>
                      <a:rPr lang="en-US" b="0" i="1" smtClean="0">
                        <a:latin typeface="Cambria Math" panose="02040503050406030204" pitchFamily="18" charset="0"/>
                        <a:ea typeface="Cambria Math" panose="02040503050406030204" pitchFamily="18" charset="0"/>
                      </a:rPr>
                      <m:t>+ </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6</m:t>
                            </m:r>
                          </m:sub>
                        </m:sSub>
                      </m:e>
                    </m:d>
                    <m:r>
                      <a:rPr lang="en-US" b="0" i="1" smtClean="0">
                        <a:latin typeface="Cambria Math" panose="02040503050406030204" pitchFamily="18" charset="0"/>
                        <a:ea typeface="Cambria Math" panose="02040503050406030204" pitchFamily="18" charset="0"/>
                      </a:rPr>
                      <m:t> </m:t>
                    </m:r>
                  </m:oMath>
                </a14:m>
                <a:r>
                  <a:rPr lang="en-CA" dirty="0">
                    <a:solidFill>
                      <a:schemeClr val="accent1"/>
                    </a:solidFill>
                  </a:rPr>
                  <a:t>is high!</a:t>
                </a:r>
              </a:p>
              <a:p>
                <a:pPr lvl="1"/>
                <a:r>
                  <a:rPr lang="en-CA" dirty="0"/>
                  <a:t>Create a corrupt example by choosing a random word </a:t>
                </a:r>
                <a14:m>
                  <m:oMath xmlns:m="http://schemas.openxmlformats.org/officeDocument/2006/math">
                    <m:acc>
                      <m:accPr>
                        <m:chr m:val="́"/>
                        <m:ctrlPr>
                          <a:rPr lang="en-CA" i="1" smtClean="0">
                            <a:latin typeface="Cambria Math" panose="02040503050406030204" pitchFamily="18" charset="0"/>
                          </a:rPr>
                        </m:ctrlPr>
                      </m:accPr>
                      <m:e>
                        <m:r>
                          <a:rPr lang="en-US" b="0" i="1" smtClean="0">
                            <a:latin typeface="Cambria Math" panose="02040503050406030204" pitchFamily="18" charset="0"/>
                          </a:rPr>
                          <m:t>𝑤</m:t>
                        </m:r>
                      </m:e>
                    </m:acc>
                  </m:oMath>
                </a14:m>
                <a:r>
                  <a:rPr lang="en-CA" dirty="0"/>
                  <a:t> </a:t>
                </a:r>
              </a:p>
              <a:p>
                <a:pPr lvl="1"/>
                <a:endParaRPr lang="en-CA" dirty="0"/>
              </a:p>
              <a:p>
                <a:pPr lvl="1"/>
                <a:endParaRPr lang="en-CA" dirty="0"/>
              </a:p>
              <a:p>
                <a:pPr lvl="1"/>
                <a:r>
                  <a:rPr lang="en-CA" dirty="0"/>
                  <a:t>Try setting the vector values such that: </a:t>
                </a:r>
              </a:p>
              <a:p>
                <a:pPr lvl="2"/>
                <a14:m>
                  <m:oMath xmlns:m="http://schemas.openxmlformats.org/officeDocument/2006/math">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acc>
                          <m:accPr>
                            <m:chr m:val="́"/>
                            <m:ctrlPr>
                              <a:rPr lang="en-CA"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acc>
                          <m:accPr>
                            <m:chr m:val="́"/>
                            <m:ctrlPr>
                              <a:rPr lang="en-CA"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acc>
                          <m:accPr>
                            <m:chr m:val="́"/>
                            <m:ctrlPr>
                              <a:rPr lang="en-CA"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3</m:t>
                            </m:r>
                          </m:sub>
                        </m:sSub>
                      </m:e>
                    </m:d>
                    <m:r>
                      <a:rPr lang="en-US" b="0" i="1" smtClean="0">
                        <a:latin typeface="Cambria Math" panose="02040503050406030204" pitchFamily="18" charset="0"/>
                        <a:ea typeface="Cambria Math" panose="02040503050406030204" pitchFamily="18" charset="0"/>
                      </a:rPr>
                      <m:t>+ </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acc>
                          <m:accPr>
                            <m:chr m:val="́"/>
                            <m:ctrlPr>
                              <a:rPr lang="en-CA"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4</m:t>
                            </m:r>
                          </m:sub>
                        </m:sSub>
                      </m:e>
                    </m:d>
                    <m:r>
                      <a:rPr lang="en-US" b="0" i="1" smtClean="0">
                        <a:latin typeface="Cambria Math" panose="02040503050406030204" pitchFamily="18" charset="0"/>
                        <a:ea typeface="Cambria Math" panose="02040503050406030204" pitchFamily="18" charset="0"/>
                      </a:rPr>
                      <m:t>+ </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acc>
                          <m:accPr>
                            <m:chr m:val="́"/>
                            <m:ctrlPr>
                              <a:rPr lang="en-CA"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5</m:t>
                            </m:r>
                          </m:sub>
                        </m:sSub>
                      </m:e>
                    </m:d>
                    <m:r>
                      <a:rPr lang="en-US" b="0" i="1" smtClean="0">
                        <a:latin typeface="Cambria Math" panose="02040503050406030204" pitchFamily="18" charset="0"/>
                        <a:ea typeface="Cambria Math" panose="02040503050406030204" pitchFamily="18" charset="0"/>
                      </a:rPr>
                      <m:t>+ </m:t>
                    </m:r>
                    <m:r>
                      <a:rPr lang="en-CA"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acc>
                          <m:accPr>
                            <m:chr m:val="́"/>
                            <m:ctrlPr>
                              <a:rPr lang="en-CA"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6</m:t>
                            </m:r>
                          </m:sub>
                        </m:sSub>
                      </m:e>
                    </m:d>
                    <m:r>
                      <a:rPr lang="en-US" b="0" i="1" smtClean="0">
                        <a:latin typeface="Cambria Math" panose="02040503050406030204" pitchFamily="18" charset="0"/>
                        <a:ea typeface="Cambria Math" panose="02040503050406030204" pitchFamily="18" charset="0"/>
                      </a:rPr>
                      <m:t> </m:t>
                    </m:r>
                  </m:oMath>
                </a14:m>
                <a:r>
                  <a:rPr lang="en-CA" dirty="0">
                    <a:solidFill>
                      <a:schemeClr val="accent1"/>
                    </a:solidFill>
                  </a:rPr>
                  <a:t>is low!</a:t>
                </a:r>
                <a:endParaRPr lang="en-US" dirty="0">
                  <a:solidFill>
                    <a:schemeClr val="accent1"/>
                  </a:solidFill>
                </a:endParaRPr>
              </a:p>
              <a:p>
                <a:endParaRPr lang="en-US" sz="1800" dirty="0"/>
              </a:p>
            </p:txBody>
          </p:sp>
        </mc:Choice>
        <mc:Fallback>
          <p:sp>
            <p:nvSpPr>
              <p:cNvPr id="3" name="Text Placeholder 2">
                <a:extLst>
                  <a:ext uri="{FF2B5EF4-FFF2-40B4-BE49-F238E27FC236}">
                    <a16:creationId xmlns:a16="http://schemas.microsoft.com/office/drawing/2014/main" id="{507BCF0A-69F0-4D06-4C90-7CF168022308}"/>
                  </a:ext>
                </a:extLst>
              </p:cNvPr>
              <p:cNvSpPr>
                <a:spLocks noGrp="1" noRot="1" noChangeAspect="1" noMove="1" noResize="1" noEditPoints="1" noAdjustHandles="1" noChangeArrowheads="1" noChangeShapeType="1" noTextEdit="1"/>
              </p:cNvSpPr>
              <p:nvPr>
                <p:ph type="body" sz="quarter" idx="14"/>
              </p:nvPr>
            </p:nvSpPr>
            <p:spPr>
              <a:xfrm>
                <a:off x="431801" y="1447800"/>
                <a:ext cx="8216899" cy="2895598"/>
              </a:xfrm>
              <a:blipFill>
                <a:blip r:embed="rId2"/>
                <a:stretch>
                  <a:fillRect l="-1780" t="-2743" b="-12869"/>
                </a:stretch>
              </a:blipFill>
            </p:spPr>
            <p:txBody>
              <a:bodyPr/>
              <a:lstStyle/>
              <a:p>
                <a:r>
                  <a:rPr lang="en-US">
                    <a:noFill/>
                  </a:rPr>
                  <a:t> </a:t>
                </a:r>
              </a:p>
            </p:txBody>
          </p:sp>
        </mc:Fallback>
      </mc:AlternateContent>
    </p:spTree>
    <p:extLst>
      <p:ext uri="{BB962C8B-B14F-4D97-AF65-F5344CB8AC3E}">
        <p14:creationId xmlns:p14="http://schemas.microsoft.com/office/powerpoint/2010/main" val="200118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14748A-1781-FA97-2C96-1C952C64EF1A}"/>
              </a:ext>
            </a:extLst>
          </p:cNvPr>
          <p:cNvSpPr>
            <a:spLocks noGrp="1"/>
          </p:cNvSpPr>
          <p:nvPr>
            <p:ph type="body" sz="quarter" idx="20"/>
          </p:nvPr>
        </p:nvSpPr>
        <p:spPr/>
        <p:txBody>
          <a:bodyPr/>
          <a:lstStyle/>
          <a:p>
            <a:r>
              <a:rPr lang="en-US" dirty="0"/>
              <a:t>Skip-</a:t>
            </a:r>
            <a:r>
              <a:rPr lang="en-US" dirty="0" err="1"/>
              <a:t>Ngram</a:t>
            </a:r>
            <a:r>
              <a:rPr lang="en-US" dirty="0"/>
              <a:t>: How to select negative samples?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3A88275-4DBE-36DF-C46E-90E549AE24E2}"/>
                  </a:ext>
                </a:extLst>
              </p:cNvPr>
              <p:cNvSpPr>
                <a:spLocks noGrp="1"/>
              </p:cNvSpPr>
              <p:nvPr>
                <p:ph type="body" sz="quarter" idx="14"/>
              </p:nvPr>
            </p:nvSpPr>
            <p:spPr>
              <a:xfrm>
                <a:off x="431801" y="1447800"/>
                <a:ext cx="8280399" cy="2895598"/>
              </a:xfrm>
            </p:spPr>
            <p:txBody>
              <a:bodyPr/>
              <a:lstStyle/>
              <a:p>
                <a:r>
                  <a:rPr lang="en-US" sz="1800" dirty="0"/>
                  <a:t>Can sample using frequency.</a:t>
                </a:r>
              </a:p>
              <a:p>
                <a:pPr lvl="1"/>
                <a:r>
                  <a:rPr lang="en-US" dirty="0">
                    <a:solidFill>
                      <a:schemeClr val="accent1"/>
                    </a:solidFill>
                  </a:rPr>
                  <a:t>Problem: </a:t>
                </a:r>
                <a:r>
                  <a:rPr lang="en-US" dirty="0"/>
                  <a:t>will sample a lot of stop-words.</a:t>
                </a:r>
              </a:p>
              <a:p>
                <a:r>
                  <a:rPr lang="en-CA" sz="1800" dirty="0" err="1"/>
                  <a:t>Mikolov</a:t>
                </a:r>
                <a:r>
                  <a:rPr lang="en-CA" sz="1800" dirty="0"/>
                  <a:t> et al. proposed to sample using:</a:t>
                </a:r>
              </a:p>
              <a:p>
                <a:endParaRPr lang="en-CA" sz="1800" dirty="0"/>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𝑓</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3/4</m:t>
                              </m:r>
                            </m:sup>
                          </m:sSup>
                        </m:num>
                        <m:den>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𝑗</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𝑓</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3/4</m:t>
                                  </m:r>
                                </m:sup>
                              </m:sSup>
                            </m:e>
                          </m:nary>
                        </m:den>
                      </m:f>
                    </m:oMath>
                  </m:oMathPara>
                </a14:m>
                <a:endParaRPr lang="en-US" sz="1800" dirty="0"/>
              </a:p>
              <a:p>
                <a:pPr lvl="1"/>
                <a:r>
                  <a:rPr lang="en-US" dirty="0"/>
                  <a:t>Not theoretically justified but works well in practice!</a:t>
                </a:r>
              </a:p>
              <a:p>
                <a:endParaRPr lang="en-US" sz="1800" dirty="0"/>
              </a:p>
            </p:txBody>
          </p:sp>
        </mc:Choice>
        <mc:Fallback>
          <p:sp>
            <p:nvSpPr>
              <p:cNvPr id="3" name="Text Placeholder 2">
                <a:extLst>
                  <a:ext uri="{FF2B5EF4-FFF2-40B4-BE49-F238E27FC236}">
                    <a16:creationId xmlns:a16="http://schemas.microsoft.com/office/drawing/2014/main" id="{23A88275-4DBE-36DF-C46E-90E549AE24E2}"/>
                  </a:ext>
                </a:extLst>
              </p:cNvPr>
              <p:cNvSpPr>
                <a:spLocks noGrp="1" noRot="1" noChangeAspect="1" noMove="1" noResize="1" noEditPoints="1" noAdjustHandles="1" noChangeArrowheads="1" noChangeShapeType="1" noTextEdit="1"/>
              </p:cNvSpPr>
              <p:nvPr>
                <p:ph type="body" sz="quarter" idx="14"/>
              </p:nvPr>
            </p:nvSpPr>
            <p:spPr>
              <a:xfrm>
                <a:off x="431801" y="1447800"/>
                <a:ext cx="8280399" cy="2895598"/>
              </a:xfrm>
              <a:blipFill>
                <a:blip r:embed="rId2"/>
                <a:stretch>
                  <a:fillRect l="-1767" t="-2743"/>
                </a:stretch>
              </a:blipFill>
            </p:spPr>
            <p:txBody>
              <a:bodyPr/>
              <a:lstStyle/>
              <a:p>
                <a:r>
                  <a:rPr lang="en-US">
                    <a:noFill/>
                  </a:rPr>
                  <a:t> </a:t>
                </a:r>
              </a:p>
            </p:txBody>
          </p:sp>
        </mc:Fallback>
      </mc:AlternateContent>
    </p:spTree>
    <p:extLst>
      <p:ext uri="{BB962C8B-B14F-4D97-AF65-F5344CB8AC3E}">
        <p14:creationId xmlns:p14="http://schemas.microsoft.com/office/powerpoint/2010/main" val="2304356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C1AE-32A5-BCB0-C69B-D1849CB3BBB3}"/>
              </a:ext>
            </a:extLst>
          </p:cNvPr>
          <p:cNvSpPr>
            <a:spLocks noGrp="1"/>
          </p:cNvSpPr>
          <p:nvPr>
            <p:ph type="body" sz="quarter" idx="20"/>
          </p:nvPr>
        </p:nvSpPr>
        <p:spPr/>
        <p:txBody>
          <a:bodyPr/>
          <a:lstStyle/>
          <a:p>
            <a:r>
              <a:rPr lang="en-US" dirty="0"/>
              <a:t>Relations Learned by Word2Vec</a:t>
            </a:r>
          </a:p>
        </p:txBody>
      </p:sp>
      <p:sp>
        <p:nvSpPr>
          <p:cNvPr id="3" name="Text Placeholder 2">
            <a:extLst>
              <a:ext uri="{FF2B5EF4-FFF2-40B4-BE49-F238E27FC236}">
                <a16:creationId xmlns:a16="http://schemas.microsoft.com/office/drawing/2014/main" id="{019C6881-4BFF-6FBC-2CB9-33CE64D16404}"/>
              </a:ext>
            </a:extLst>
          </p:cNvPr>
          <p:cNvSpPr>
            <a:spLocks noGrp="1"/>
          </p:cNvSpPr>
          <p:nvPr>
            <p:ph type="body" sz="quarter" idx="14"/>
          </p:nvPr>
        </p:nvSpPr>
        <p:spPr>
          <a:xfrm>
            <a:off x="431800" y="1188720"/>
            <a:ext cx="8376919" cy="2895598"/>
          </a:xfrm>
        </p:spPr>
        <p:txBody>
          <a:bodyPr/>
          <a:lstStyle/>
          <a:p>
            <a:r>
              <a:rPr lang="en-CA" sz="1800" dirty="0"/>
              <a:t>A relation is defined by the vector displacement in the first column. For each start word in the other column, the closest displaced word is shown.</a:t>
            </a:r>
          </a:p>
          <a:p>
            <a:pPr marL="0" indent="0">
              <a:buNone/>
            </a:pPr>
            <a:endParaRPr lang="en-CA" sz="1800" dirty="0"/>
          </a:p>
          <a:p>
            <a:pPr marL="0" indent="0">
              <a:buNone/>
            </a:pPr>
            <a:endParaRPr lang="en-CA" sz="1800" dirty="0"/>
          </a:p>
          <a:p>
            <a:endParaRPr lang="en-CA" sz="1800" dirty="0"/>
          </a:p>
          <a:p>
            <a:endParaRPr lang="en-CA" sz="1800" dirty="0"/>
          </a:p>
          <a:p>
            <a:pPr marL="0" indent="0">
              <a:buNone/>
            </a:pPr>
            <a:endParaRPr lang="en-CA" sz="18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“Efficient Estimation of Word Representations in Vector Space” Tomas </a:t>
            </a:r>
            <a:r>
              <a:rPr lang="en-US" sz="1200" dirty="0" err="1"/>
              <a:t>Mikolov</a:t>
            </a:r>
            <a:r>
              <a:rPr lang="en-US" sz="1200" dirty="0"/>
              <a:t>, Kai Chen, Greg </a:t>
            </a:r>
            <a:r>
              <a:rPr lang="en-US" sz="1200" dirty="0" err="1"/>
              <a:t>Corrado</a:t>
            </a:r>
            <a:r>
              <a:rPr lang="en-US" sz="1200" dirty="0"/>
              <a:t>, Jeffrey Dean, </a:t>
            </a:r>
            <a:r>
              <a:rPr lang="en-US" sz="1200" dirty="0" err="1"/>
              <a:t>Arxiv</a:t>
            </a:r>
            <a:r>
              <a:rPr lang="en-US" sz="1200" dirty="0"/>
              <a:t> 2013</a:t>
            </a:r>
          </a:p>
          <a:p>
            <a:endParaRPr lang="en-US" sz="1800" dirty="0"/>
          </a:p>
          <a:p>
            <a:endParaRPr lang="en-US" sz="1800" dirty="0"/>
          </a:p>
        </p:txBody>
      </p:sp>
      <p:pic>
        <p:nvPicPr>
          <p:cNvPr id="4" name="Picture 2">
            <a:extLst>
              <a:ext uri="{FF2B5EF4-FFF2-40B4-BE49-F238E27FC236}">
                <a16:creationId xmlns:a16="http://schemas.microsoft.com/office/drawing/2014/main" id="{DA53C777-4A29-B286-21A1-360F9DF61C0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64080" y="1789647"/>
            <a:ext cx="6415841" cy="2766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5568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7C0459-B680-84E1-8B39-D9AA56F865F0}"/>
              </a:ext>
            </a:extLst>
          </p:cNvPr>
          <p:cNvSpPr>
            <a:spLocks noGrp="1"/>
          </p:cNvSpPr>
          <p:nvPr>
            <p:ph type="body" sz="quarter" idx="20"/>
          </p:nvPr>
        </p:nvSpPr>
        <p:spPr/>
        <p:txBody>
          <a:bodyPr/>
          <a:lstStyle/>
          <a:p>
            <a:r>
              <a:rPr lang="en-US" dirty="0"/>
              <a:t>Professions Bias</a:t>
            </a:r>
          </a:p>
          <a:p>
            <a:endParaRPr lang="en-US" dirty="0"/>
          </a:p>
        </p:txBody>
      </p:sp>
      <p:sp>
        <p:nvSpPr>
          <p:cNvPr id="3" name="Text Placeholder 2">
            <a:extLst>
              <a:ext uri="{FF2B5EF4-FFF2-40B4-BE49-F238E27FC236}">
                <a16:creationId xmlns:a16="http://schemas.microsoft.com/office/drawing/2014/main" id="{21FA56F2-A19A-DB9F-372C-6CA289F42A7D}"/>
              </a:ext>
            </a:extLst>
          </p:cNvPr>
          <p:cNvSpPr>
            <a:spLocks noGrp="1"/>
          </p:cNvSpPr>
          <p:nvPr>
            <p:ph type="body" sz="quarter" idx="14"/>
          </p:nvPr>
        </p:nvSpPr>
        <p:spPr/>
        <p:txBody>
          <a:bodyPr/>
          <a:lstStyle/>
          <a:p>
            <a:endParaRPr lang="en-US"/>
          </a:p>
        </p:txBody>
      </p:sp>
      <p:pic>
        <p:nvPicPr>
          <p:cNvPr id="4" name="Content Placeholder 3" descr="Graphical user interface, website&#10;&#10;Description automatically generated">
            <a:extLst>
              <a:ext uri="{FF2B5EF4-FFF2-40B4-BE49-F238E27FC236}">
                <a16:creationId xmlns:a16="http://schemas.microsoft.com/office/drawing/2014/main" id="{10A1929B-E02A-F3D8-B910-BC5B4E21B8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993" y="963771"/>
            <a:ext cx="4390611" cy="2102476"/>
          </a:xfrm>
          <a:prstGeom prst="rect">
            <a:avLst/>
          </a:prstGeom>
          <a:noFill/>
          <a:ln>
            <a:noFill/>
          </a:ln>
        </p:spPr>
      </p:pic>
      <p:pic>
        <p:nvPicPr>
          <p:cNvPr id="5" name="Picture 4" descr="Graphical user interface, text, website&#10;&#10;Description automatically generated">
            <a:extLst>
              <a:ext uri="{FF2B5EF4-FFF2-40B4-BE49-F238E27FC236}">
                <a16:creationId xmlns:a16="http://schemas.microsoft.com/office/drawing/2014/main" id="{4843C918-CD0E-388A-F4FE-92F984E5556E}"/>
              </a:ext>
            </a:extLst>
          </p:cNvPr>
          <p:cNvPicPr>
            <a:picLocks noChangeAspect="1"/>
          </p:cNvPicPr>
          <p:nvPr/>
        </p:nvPicPr>
        <p:blipFill>
          <a:blip r:embed="rId3"/>
          <a:stretch>
            <a:fillRect/>
          </a:stretch>
        </p:blipFill>
        <p:spPr>
          <a:xfrm>
            <a:off x="4701208" y="961150"/>
            <a:ext cx="4298633" cy="1935956"/>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82925DD6-8D58-E24E-4D21-1B348C17452D}"/>
              </a:ext>
            </a:extLst>
          </p:cNvPr>
          <p:cNvPicPr>
            <a:picLocks noChangeAspect="1"/>
          </p:cNvPicPr>
          <p:nvPr/>
        </p:nvPicPr>
        <p:blipFill>
          <a:blip r:embed="rId4"/>
          <a:stretch>
            <a:fillRect/>
          </a:stretch>
        </p:blipFill>
        <p:spPr>
          <a:xfrm>
            <a:off x="4470145" y="2947194"/>
            <a:ext cx="4298633" cy="1948815"/>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2E36E2A3-647D-2941-9042-A0E83D50E545}"/>
              </a:ext>
            </a:extLst>
          </p:cNvPr>
          <p:cNvPicPr>
            <a:picLocks noChangeAspect="1"/>
          </p:cNvPicPr>
          <p:nvPr/>
        </p:nvPicPr>
        <p:blipFill>
          <a:blip r:embed="rId5"/>
          <a:stretch>
            <a:fillRect/>
          </a:stretch>
        </p:blipFill>
        <p:spPr>
          <a:xfrm>
            <a:off x="337972" y="2912586"/>
            <a:ext cx="4298633" cy="1992630"/>
          </a:xfrm>
          <a:prstGeom prst="rect">
            <a:avLst/>
          </a:prstGeom>
        </p:spPr>
      </p:pic>
    </p:spTree>
    <p:extLst>
      <p:ext uri="{BB962C8B-B14F-4D97-AF65-F5344CB8AC3E}">
        <p14:creationId xmlns:p14="http://schemas.microsoft.com/office/powerpoint/2010/main" val="262559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7F15A0-E391-1236-CB3A-C9AFB9A786B5}"/>
              </a:ext>
            </a:extLst>
          </p:cNvPr>
          <p:cNvSpPr>
            <a:spLocks noGrp="1"/>
          </p:cNvSpPr>
          <p:nvPr>
            <p:ph type="body" sz="quarter" idx="20"/>
          </p:nvPr>
        </p:nvSpPr>
        <p:spPr/>
        <p:txBody>
          <a:bodyPr/>
          <a:lstStyle/>
          <a:p>
            <a:r>
              <a:rPr lang="en-US" dirty="0"/>
              <a:t>Stereotypes</a:t>
            </a:r>
          </a:p>
        </p:txBody>
      </p:sp>
      <p:sp>
        <p:nvSpPr>
          <p:cNvPr id="3" name="Text Placeholder 2">
            <a:extLst>
              <a:ext uri="{FF2B5EF4-FFF2-40B4-BE49-F238E27FC236}">
                <a16:creationId xmlns:a16="http://schemas.microsoft.com/office/drawing/2014/main" id="{7F6E0677-7398-CC28-EC63-98E871E6AD8D}"/>
              </a:ext>
            </a:extLst>
          </p:cNvPr>
          <p:cNvSpPr>
            <a:spLocks noGrp="1"/>
          </p:cNvSpPr>
          <p:nvPr>
            <p:ph type="body" sz="quarter" idx="14"/>
          </p:nvPr>
        </p:nvSpPr>
        <p:spPr>
          <a:xfrm>
            <a:off x="127001" y="1403676"/>
            <a:ext cx="8072119" cy="2895598"/>
          </a:xfrm>
        </p:spPr>
        <p:txBody>
          <a:bodyPr/>
          <a:lstStyle/>
          <a:p>
            <a:pPr marL="0" indent="0">
              <a:buNone/>
            </a:pPr>
            <a:endParaRPr lang="en-US" sz="1800" dirty="0"/>
          </a:p>
          <a:p>
            <a:r>
              <a:rPr lang="en-US" sz="1800" dirty="0"/>
              <a:t>This is what we see when googling ‘developer’...    </a:t>
            </a:r>
          </a:p>
          <a:p>
            <a:endParaRPr lang="en-US" sz="1800" dirty="0"/>
          </a:p>
          <a:p>
            <a:endParaRPr lang="en-US" sz="1800" dirty="0"/>
          </a:p>
          <a:p>
            <a:endParaRPr lang="en-US" sz="1800" dirty="0"/>
          </a:p>
          <a:p>
            <a:r>
              <a:rPr lang="en-US" sz="1800" dirty="0"/>
              <a:t>This is what we see when googling ‘secretary’...</a:t>
            </a:r>
          </a:p>
          <a:p>
            <a:pPr marL="0" indent="0">
              <a:buNone/>
            </a:pPr>
            <a:r>
              <a:rPr lang="en-US" sz="1800" dirty="0"/>
              <a:t>  </a:t>
            </a:r>
          </a:p>
          <a:p>
            <a:endParaRPr lang="en-US" sz="1800" dirty="0"/>
          </a:p>
        </p:txBody>
      </p:sp>
      <p:pic>
        <p:nvPicPr>
          <p:cNvPr id="4" name="Picture 5" descr="Image search results for developer">
            <a:extLst>
              <a:ext uri="{FF2B5EF4-FFF2-40B4-BE49-F238E27FC236}">
                <a16:creationId xmlns:a16="http://schemas.microsoft.com/office/drawing/2014/main" id="{D22D1E99-B13E-AE61-048C-E76F678D09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60" r="11048" b="1"/>
          <a:stretch/>
        </p:blipFill>
        <p:spPr bwMode="auto">
          <a:xfrm>
            <a:off x="5364480" y="1106299"/>
            <a:ext cx="3357926" cy="1702246"/>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Image search results for secretary">
            <a:extLst>
              <a:ext uri="{FF2B5EF4-FFF2-40B4-BE49-F238E27FC236}">
                <a16:creationId xmlns:a16="http://schemas.microsoft.com/office/drawing/2014/main" id="{D50015B0-646D-81F8-08C1-EE67DD8388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63"/>
          <a:stretch/>
        </p:blipFill>
        <p:spPr bwMode="auto">
          <a:xfrm>
            <a:off x="5449828" y="3212010"/>
            <a:ext cx="3371637" cy="1378476"/>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46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811B88-1479-3F36-89E3-91C1E9FC06E0}"/>
              </a:ext>
            </a:extLst>
          </p:cNvPr>
          <p:cNvSpPr>
            <a:spLocks noGrp="1"/>
          </p:cNvSpPr>
          <p:nvPr>
            <p:ph type="body" sz="quarter" idx="20"/>
          </p:nvPr>
        </p:nvSpPr>
        <p:spPr/>
        <p:txBody>
          <a:bodyPr/>
          <a:lstStyle/>
          <a:p>
            <a:r>
              <a:rPr lang="en-US" dirty="0"/>
              <a:t>Out of group homogeneity</a:t>
            </a:r>
          </a:p>
        </p:txBody>
      </p:sp>
      <p:sp>
        <p:nvSpPr>
          <p:cNvPr id="3" name="Text Placeholder 2">
            <a:extLst>
              <a:ext uri="{FF2B5EF4-FFF2-40B4-BE49-F238E27FC236}">
                <a16:creationId xmlns:a16="http://schemas.microsoft.com/office/drawing/2014/main" id="{B8D75876-E1A2-FAD7-4117-C4D08E8A5BC8}"/>
              </a:ext>
            </a:extLst>
          </p:cNvPr>
          <p:cNvSpPr>
            <a:spLocks noGrp="1"/>
          </p:cNvSpPr>
          <p:nvPr>
            <p:ph type="body" sz="quarter" idx="14"/>
          </p:nvPr>
        </p:nvSpPr>
        <p:spPr/>
        <p:txBody>
          <a:bodyPr/>
          <a:lstStyle/>
          <a:p>
            <a:endParaRPr lang="en-US"/>
          </a:p>
        </p:txBody>
      </p:sp>
      <p:pic>
        <p:nvPicPr>
          <p:cNvPr id="4" name="Picture 2" descr="Cognitive–motivational mechanisms of political polarization in  social-communicative contexts | Nature Reviews Psychology">
            <a:extLst>
              <a:ext uri="{FF2B5EF4-FFF2-40B4-BE49-F238E27FC236}">
                <a16:creationId xmlns:a16="http://schemas.microsoft.com/office/drawing/2014/main" id="{A5D6ED5B-EE20-B5C1-A7B2-4DCB4BF41E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05" t="60227" r="78022" b="22443"/>
          <a:stretch/>
        </p:blipFill>
        <p:spPr bwMode="auto">
          <a:xfrm>
            <a:off x="4999120" y="1443349"/>
            <a:ext cx="1443790" cy="17281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gnitive–motivational mechanisms of political polarization in  social-communicative contexts | Nature Reviews Psychology">
            <a:extLst>
              <a:ext uri="{FF2B5EF4-FFF2-40B4-BE49-F238E27FC236}">
                <a16:creationId xmlns:a16="http://schemas.microsoft.com/office/drawing/2014/main" id="{FA955008-7270-2A05-567F-02A1ADF9CA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261" t="39167" r="56803" b="44819"/>
          <a:stretch/>
        </p:blipFill>
        <p:spPr bwMode="auto">
          <a:xfrm>
            <a:off x="1732879" y="1506514"/>
            <a:ext cx="1208842" cy="166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359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F60E92-0ED6-AEEB-1AD1-451CA722BE17}"/>
              </a:ext>
            </a:extLst>
          </p:cNvPr>
          <p:cNvSpPr>
            <a:spLocks noGrp="1"/>
          </p:cNvSpPr>
          <p:nvPr>
            <p:ph type="body" sz="quarter" idx="20"/>
          </p:nvPr>
        </p:nvSpPr>
        <p:spPr/>
        <p:txBody>
          <a:bodyPr/>
          <a:lstStyle/>
          <a:p>
            <a:r>
              <a:rPr lang="en-US" dirty="0"/>
              <a:t>Gender bias </a:t>
            </a:r>
          </a:p>
          <a:p>
            <a:endParaRPr lang="en-US" dirty="0"/>
          </a:p>
        </p:txBody>
      </p:sp>
      <p:sp>
        <p:nvSpPr>
          <p:cNvPr id="3" name="Text Placeholder 2">
            <a:extLst>
              <a:ext uri="{FF2B5EF4-FFF2-40B4-BE49-F238E27FC236}">
                <a16:creationId xmlns:a16="http://schemas.microsoft.com/office/drawing/2014/main" id="{F3F2382F-0435-1297-6A9D-C3745D8B924B}"/>
              </a:ext>
            </a:extLst>
          </p:cNvPr>
          <p:cNvSpPr>
            <a:spLocks noGrp="1"/>
          </p:cNvSpPr>
          <p:nvPr>
            <p:ph type="body" sz="quarter" idx="14"/>
          </p:nvPr>
        </p:nvSpPr>
        <p:spPr>
          <a:xfrm>
            <a:off x="431801" y="1447800"/>
            <a:ext cx="8280399" cy="2895598"/>
          </a:xfrm>
        </p:spPr>
        <p:txBody>
          <a:bodyPr/>
          <a:lstStyle/>
          <a:p>
            <a:r>
              <a:rPr lang="en-US" sz="1800" dirty="0"/>
              <a:t>Naturally, gender bias is one type of demographic bias among many others (e.g. social, race, origins) and an important question is how to extend the findings of all the gender bias studies to these other dimensions. The scope of gender bias may also be extended to a wider community to include queer and trans people.</a:t>
            </a:r>
          </a:p>
          <a:p>
            <a:endParaRPr lang="en-US" sz="1800" dirty="0"/>
          </a:p>
        </p:txBody>
      </p:sp>
    </p:spTree>
    <p:extLst>
      <p:ext uri="{BB962C8B-B14F-4D97-AF65-F5344CB8AC3E}">
        <p14:creationId xmlns:p14="http://schemas.microsoft.com/office/powerpoint/2010/main" val="33672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A813CB-B9BF-D4A2-DE1B-ECD85269154E}"/>
              </a:ext>
            </a:extLst>
          </p:cNvPr>
          <p:cNvSpPr>
            <a:spLocks noGrp="1"/>
          </p:cNvSpPr>
          <p:nvPr>
            <p:ph type="body" sz="quarter" idx="20"/>
          </p:nvPr>
        </p:nvSpPr>
        <p:spPr/>
        <p:txBody>
          <a:bodyPr/>
          <a:lstStyle/>
          <a:p>
            <a:r>
              <a:rPr lang="en-US" dirty="0"/>
              <a:t>Gender/Racial Bias </a:t>
            </a:r>
          </a:p>
          <a:p>
            <a:endParaRPr lang="en-US" dirty="0"/>
          </a:p>
        </p:txBody>
      </p:sp>
      <p:sp>
        <p:nvSpPr>
          <p:cNvPr id="3" name="Text Placeholder 2">
            <a:extLst>
              <a:ext uri="{FF2B5EF4-FFF2-40B4-BE49-F238E27FC236}">
                <a16:creationId xmlns:a16="http://schemas.microsoft.com/office/drawing/2014/main" id="{EC3E2739-D2E3-B996-49EC-1F416E4A91C6}"/>
              </a:ext>
            </a:extLst>
          </p:cNvPr>
          <p:cNvSpPr>
            <a:spLocks noGrp="1"/>
          </p:cNvSpPr>
          <p:nvPr>
            <p:ph type="body" sz="quarter" idx="14"/>
          </p:nvPr>
        </p:nvSpPr>
        <p:spPr/>
        <p:txBody>
          <a:bodyPr/>
          <a:lstStyle/>
          <a:p>
            <a:endParaRPr lang="en-US"/>
          </a:p>
        </p:txBody>
      </p:sp>
      <p:sp>
        <p:nvSpPr>
          <p:cNvPr id="4" name="Subtitle 2">
            <a:extLst>
              <a:ext uri="{FF2B5EF4-FFF2-40B4-BE49-F238E27FC236}">
                <a16:creationId xmlns:a16="http://schemas.microsoft.com/office/drawing/2014/main" id="{CD5BFB30-26AE-DEEA-E320-1D0FAA49C106}"/>
              </a:ext>
            </a:extLst>
          </p:cNvPr>
          <p:cNvSpPr txBox="1">
            <a:spLocks/>
          </p:cNvSpPr>
          <p:nvPr/>
        </p:nvSpPr>
        <p:spPr>
          <a:xfrm>
            <a:off x="571500" y="1049444"/>
            <a:ext cx="8001000" cy="21259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nurse said that …………</a:t>
            </a:r>
          </a:p>
          <a:p>
            <a:endParaRPr lang="en-US" sz="1800" dirty="0"/>
          </a:p>
          <a:p>
            <a:endParaRPr lang="en-US" sz="1800" dirty="0"/>
          </a:p>
          <a:p>
            <a:endParaRPr lang="en-US" sz="1800" dirty="0"/>
          </a:p>
          <a:p>
            <a:endParaRPr lang="en-US" sz="1800" dirty="0"/>
          </a:p>
          <a:p>
            <a:endParaRPr lang="en-US" sz="1800" dirty="0"/>
          </a:p>
          <a:p>
            <a:endParaRPr lang="en-MY" sz="1800" dirty="0"/>
          </a:p>
        </p:txBody>
      </p:sp>
      <p:sp>
        <p:nvSpPr>
          <p:cNvPr id="5" name="TextBox 4">
            <a:extLst>
              <a:ext uri="{FF2B5EF4-FFF2-40B4-BE49-F238E27FC236}">
                <a16:creationId xmlns:a16="http://schemas.microsoft.com/office/drawing/2014/main" id="{413397E8-C5E7-5FFF-8D44-D392489D7271}"/>
              </a:ext>
            </a:extLst>
          </p:cNvPr>
          <p:cNvSpPr txBox="1"/>
          <p:nvPr/>
        </p:nvSpPr>
        <p:spPr>
          <a:xfrm>
            <a:off x="5383530" y="4232368"/>
            <a:ext cx="4572000" cy="276999"/>
          </a:xfrm>
          <a:prstGeom prst="rect">
            <a:avLst/>
          </a:prstGeom>
          <a:noFill/>
        </p:spPr>
        <p:txBody>
          <a:bodyPr wrap="square">
            <a:spAutoFit/>
          </a:bodyPr>
          <a:lstStyle/>
          <a:p>
            <a:r>
              <a:rPr lang="en-MY" sz="1200" dirty="0"/>
              <a:t>https://transformer.huggingface.co/doc/distil-gpt2</a:t>
            </a:r>
          </a:p>
        </p:txBody>
      </p:sp>
      <p:pic>
        <p:nvPicPr>
          <p:cNvPr id="6" name="Picture 5">
            <a:extLst>
              <a:ext uri="{FF2B5EF4-FFF2-40B4-BE49-F238E27FC236}">
                <a16:creationId xmlns:a16="http://schemas.microsoft.com/office/drawing/2014/main" id="{EEA53002-60E8-CC2E-05D2-BFB18AE2C9FD}"/>
              </a:ext>
            </a:extLst>
          </p:cNvPr>
          <p:cNvPicPr>
            <a:picLocks noChangeAspect="1"/>
          </p:cNvPicPr>
          <p:nvPr/>
        </p:nvPicPr>
        <p:blipFill rotWithShape="1">
          <a:blip r:embed="rId2"/>
          <a:srcRect b="70528"/>
          <a:stretch/>
        </p:blipFill>
        <p:spPr>
          <a:xfrm>
            <a:off x="4498552" y="396241"/>
            <a:ext cx="4478867" cy="921398"/>
          </a:xfrm>
          <a:prstGeom prst="rect">
            <a:avLst/>
          </a:prstGeom>
        </p:spPr>
      </p:pic>
      <p:pic>
        <p:nvPicPr>
          <p:cNvPr id="7" name="Picture 6">
            <a:extLst>
              <a:ext uri="{FF2B5EF4-FFF2-40B4-BE49-F238E27FC236}">
                <a16:creationId xmlns:a16="http://schemas.microsoft.com/office/drawing/2014/main" id="{FAFB0356-2DF5-5C14-BCDC-9A400CCD2765}"/>
              </a:ext>
            </a:extLst>
          </p:cNvPr>
          <p:cNvPicPr>
            <a:picLocks noChangeAspect="1"/>
          </p:cNvPicPr>
          <p:nvPr/>
        </p:nvPicPr>
        <p:blipFill rotWithShape="1">
          <a:blip r:embed="rId3"/>
          <a:srcRect r="6046" b="65049"/>
          <a:stretch/>
        </p:blipFill>
        <p:spPr>
          <a:xfrm>
            <a:off x="208917" y="1489075"/>
            <a:ext cx="4498552" cy="895906"/>
          </a:xfrm>
          <a:prstGeom prst="rect">
            <a:avLst/>
          </a:prstGeom>
        </p:spPr>
      </p:pic>
      <p:sp>
        <p:nvSpPr>
          <p:cNvPr id="8" name="Title 1">
            <a:extLst>
              <a:ext uri="{FF2B5EF4-FFF2-40B4-BE49-F238E27FC236}">
                <a16:creationId xmlns:a16="http://schemas.microsoft.com/office/drawing/2014/main" id="{52B949FE-7AA6-AE65-F4CA-1B45A586BE78}"/>
              </a:ext>
            </a:extLst>
          </p:cNvPr>
          <p:cNvSpPr txBox="1">
            <a:spLocks/>
          </p:cNvSpPr>
          <p:nvPr/>
        </p:nvSpPr>
        <p:spPr>
          <a:xfrm>
            <a:off x="571500" y="4509367"/>
            <a:ext cx="7700963" cy="52959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rgbClr val="FF0000"/>
                </a:solidFill>
              </a:rPr>
              <a:t>What in the model causes this bias?</a:t>
            </a:r>
            <a:endParaRPr lang="en-MY" sz="3300" dirty="0">
              <a:solidFill>
                <a:srgbClr val="FF0000"/>
              </a:solidFill>
            </a:endParaRPr>
          </a:p>
        </p:txBody>
      </p:sp>
      <p:pic>
        <p:nvPicPr>
          <p:cNvPr id="9" name="Picture 8">
            <a:extLst>
              <a:ext uri="{FF2B5EF4-FFF2-40B4-BE49-F238E27FC236}">
                <a16:creationId xmlns:a16="http://schemas.microsoft.com/office/drawing/2014/main" id="{33322856-0A0E-F6F0-CB5C-9BBF67FDDB31}"/>
              </a:ext>
            </a:extLst>
          </p:cNvPr>
          <p:cNvPicPr>
            <a:picLocks noChangeAspect="1"/>
          </p:cNvPicPr>
          <p:nvPr/>
        </p:nvPicPr>
        <p:blipFill rotWithShape="1">
          <a:blip r:embed="rId2"/>
          <a:srcRect l="8650" t="63134" r="-2079"/>
          <a:stretch/>
        </p:blipFill>
        <p:spPr>
          <a:xfrm>
            <a:off x="4781692" y="1322354"/>
            <a:ext cx="4184579" cy="1152585"/>
          </a:xfrm>
          <a:prstGeom prst="rect">
            <a:avLst/>
          </a:prstGeom>
        </p:spPr>
      </p:pic>
      <p:pic>
        <p:nvPicPr>
          <p:cNvPr id="10" name="Picture 9">
            <a:extLst>
              <a:ext uri="{FF2B5EF4-FFF2-40B4-BE49-F238E27FC236}">
                <a16:creationId xmlns:a16="http://schemas.microsoft.com/office/drawing/2014/main" id="{D04CE8FA-612B-A28C-4CDF-4717773CD2CC}"/>
              </a:ext>
            </a:extLst>
          </p:cNvPr>
          <p:cNvPicPr>
            <a:picLocks noChangeAspect="1"/>
          </p:cNvPicPr>
          <p:nvPr/>
        </p:nvPicPr>
        <p:blipFill rotWithShape="1">
          <a:blip r:embed="rId3"/>
          <a:srcRect t="72064" r="38410" b="14089"/>
          <a:stretch/>
        </p:blipFill>
        <p:spPr>
          <a:xfrm>
            <a:off x="0" y="2423921"/>
            <a:ext cx="2948940" cy="354959"/>
          </a:xfrm>
          <a:prstGeom prst="rect">
            <a:avLst/>
          </a:prstGeom>
        </p:spPr>
      </p:pic>
      <p:sp>
        <p:nvSpPr>
          <p:cNvPr id="11" name="Title 1">
            <a:extLst>
              <a:ext uri="{FF2B5EF4-FFF2-40B4-BE49-F238E27FC236}">
                <a16:creationId xmlns:a16="http://schemas.microsoft.com/office/drawing/2014/main" id="{1F759CE7-8C32-5A67-1AC8-AC03E4E65C55}"/>
              </a:ext>
            </a:extLst>
          </p:cNvPr>
          <p:cNvSpPr txBox="1">
            <a:spLocks/>
          </p:cNvSpPr>
          <p:nvPr/>
        </p:nvSpPr>
        <p:spPr>
          <a:xfrm>
            <a:off x="5383530" y="327349"/>
            <a:ext cx="2708910" cy="52959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solidFill>
                  <a:srgbClr val="FF0000"/>
                </a:solidFill>
              </a:rPr>
              <a:t>Distil-gpt2</a:t>
            </a:r>
            <a:endParaRPr lang="en-MY" sz="2700" dirty="0">
              <a:solidFill>
                <a:srgbClr val="FF0000"/>
              </a:solidFill>
            </a:endParaRPr>
          </a:p>
        </p:txBody>
      </p:sp>
      <p:sp>
        <p:nvSpPr>
          <p:cNvPr id="12" name="Title 1">
            <a:extLst>
              <a:ext uri="{FF2B5EF4-FFF2-40B4-BE49-F238E27FC236}">
                <a16:creationId xmlns:a16="http://schemas.microsoft.com/office/drawing/2014/main" id="{D2701963-C26B-69EE-6A80-739EC160541F}"/>
              </a:ext>
            </a:extLst>
          </p:cNvPr>
          <p:cNvSpPr txBox="1">
            <a:spLocks/>
          </p:cNvSpPr>
          <p:nvPr/>
        </p:nvSpPr>
        <p:spPr>
          <a:xfrm>
            <a:off x="738858" y="1466236"/>
            <a:ext cx="2708910" cy="52959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err="1">
                <a:solidFill>
                  <a:srgbClr val="FF0000"/>
                </a:solidFill>
              </a:rPr>
              <a:t>xlnet</a:t>
            </a:r>
            <a:endParaRPr lang="en-MY" sz="2700" dirty="0">
              <a:solidFill>
                <a:srgbClr val="FF0000"/>
              </a:solidFill>
            </a:endParaRPr>
          </a:p>
        </p:txBody>
      </p:sp>
      <p:pic>
        <p:nvPicPr>
          <p:cNvPr id="13" name="Picture 12">
            <a:extLst>
              <a:ext uri="{FF2B5EF4-FFF2-40B4-BE49-F238E27FC236}">
                <a16:creationId xmlns:a16="http://schemas.microsoft.com/office/drawing/2014/main" id="{54395D1A-CEF5-E07D-5DD9-E8800A3800DF}"/>
              </a:ext>
            </a:extLst>
          </p:cNvPr>
          <p:cNvPicPr>
            <a:picLocks noChangeAspect="1"/>
          </p:cNvPicPr>
          <p:nvPr/>
        </p:nvPicPr>
        <p:blipFill>
          <a:blip r:embed="rId4"/>
          <a:stretch>
            <a:fillRect/>
          </a:stretch>
        </p:blipFill>
        <p:spPr>
          <a:xfrm>
            <a:off x="232156" y="2987121"/>
            <a:ext cx="4549535" cy="1240262"/>
          </a:xfrm>
          <a:prstGeom prst="rect">
            <a:avLst/>
          </a:prstGeom>
        </p:spPr>
      </p:pic>
    </p:spTree>
    <p:extLst>
      <p:ext uri="{BB962C8B-B14F-4D97-AF65-F5344CB8AC3E}">
        <p14:creationId xmlns:p14="http://schemas.microsoft.com/office/powerpoint/2010/main" val="3609020144"/>
      </p:ext>
    </p:extLst>
  </p:cSld>
  <p:clrMapOvr>
    <a:masterClrMapping/>
  </p:clrMapOvr>
</p:sld>
</file>

<file path=ppt/theme/theme1.xml><?xml version="1.0" encoding="utf-8"?>
<a:theme xmlns:a="http://schemas.openxmlformats.org/drawingml/2006/main" name="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dc16f2e-ac79-420b-bf02-152a3fab2b22" xsi:nil="true"/>
    <lcf76f155ced4ddcb4097134ff3c332f xmlns="e5618448-e42b-40ea-80d2-fe7c2030a18b">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f5bdc85b8c2b59763cc3d43b64e49cc8">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fbecd554eafde8c36c37c40c8fe240c8"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2:TaxCatchAll"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1" nillable="true" ma:displayName="Taxonomy Catch All Column" ma:hidden="true" ma:list="{CF309E38-7117-474E-A583-87FAE7C2EDA1}" ma:internalName="TaxCatchAll" ma:showField="CatchAllData" ma:web="{08a1f6fd-e710-4379-a5a2-b3883be714e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db5eb1a5-37e6-488e-b8f0-ddc5ba46631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A361FC-9574-4D3A-922B-90EB7E3EAC0E}">
  <ds:schemaRefs>
    <ds:schemaRef ds:uri="http://schemas.microsoft.com/sharepoint/v3/contenttype/forms"/>
  </ds:schemaRefs>
</ds:datastoreItem>
</file>

<file path=customXml/itemProps2.xml><?xml version="1.0" encoding="utf-8"?>
<ds:datastoreItem xmlns:ds="http://schemas.openxmlformats.org/officeDocument/2006/customXml" ds:itemID="{42D3EDB7-0ABD-4BC6-9C2A-32E4FC10473A}">
  <ds:schemaRefs>
    <ds:schemaRef ds:uri="http://schemas.microsoft.com/office/2006/metadata/properties"/>
    <ds:schemaRef ds:uri="http://schemas.microsoft.com/office/infopath/2007/PartnerControls"/>
    <ds:schemaRef ds:uri="ddc16f2e-ac79-420b-bf02-152a3fab2b22"/>
    <ds:schemaRef ds:uri="e5618448-e42b-40ea-80d2-fe7c2030a18b"/>
  </ds:schemaRefs>
</ds:datastoreItem>
</file>

<file path=customXml/itemProps3.xml><?xml version="1.0" encoding="utf-8"?>
<ds:datastoreItem xmlns:ds="http://schemas.openxmlformats.org/officeDocument/2006/customXml" ds:itemID="{413A9A8B-8FD3-436A-9B3D-7176B95C81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274</TotalTime>
  <Words>2440</Words>
  <Application>Microsoft Office PowerPoint</Application>
  <PresentationFormat>On-screen Show (16:9)</PresentationFormat>
  <Paragraphs>504</Paragraphs>
  <Slides>47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-apple-system</vt:lpstr>
      <vt:lpstr>Arial</vt:lpstr>
      <vt:lpstr>Arial Nova</vt:lpstr>
      <vt:lpstr>Calibri</vt:lpstr>
      <vt:lpstr>Cambria Math</vt:lpstr>
      <vt:lpstr>Corbel</vt:lpstr>
      <vt:lpstr>Georgia</vt:lpstr>
      <vt:lpstr>Google Sans</vt:lpstr>
      <vt:lpstr>Helvetica Neue</vt:lpstr>
      <vt:lpstr>Times New Roman</vt:lpstr>
      <vt:lpstr>Wingdings</vt:lpstr>
      <vt:lpstr>Office Theme</vt:lpstr>
      <vt:lpstr>Gender and Racial bias in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Ogerta Elezaj</cp:lastModifiedBy>
  <cp:revision>35</cp:revision>
  <cp:lastPrinted>2017-11-14T13:34:51Z</cp:lastPrinted>
  <dcterms:created xsi:type="dcterms:W3CDTF">2017-03-06T16:45:41Z</dcterms:created>
  <dcterms:modified xsi:type="dcterms:W3CDTF">2023-04-06T11:53:48Z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Keywords">
    <vt:lpwstr/>
  </property>
  <property fmtid="{D5CDD505-2E9C-101B-9397-08002B2CF9AE}" pid="3" name="ContentTypeId">
    <vt:lpwstr>0x01010059AA62DCEA4FAE4394823B509BA2709F</vt:lpwstr>
  </property>
</Properties>
</file>